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4" r:id="rId4"/>
  </p:sldMasterIdLst>
  <p:sldIdLst>
    <p:sldId id="256" r:id="rId5"/>
    <p:sldId id="273" r:id="rId6"/>
    <p:sldId id="270" r:id="rId7"/>
    <p:sldId id="271" r:id="rId8"/>
    <p:sldId id="258" r:id="rId9"/>
    <p:sldId id="259" r:id="rId10"/>
    <p:sldId id="260" r:id="rId11"/>
    <p:sldId id="261" r:id="rId12"/>
    <p:sldId id="262" r:id="rId13"/>
    <p:sldId id="274" r:id="rId14"/>
    <p:sldId id="263" r:id="rId15"/>
    <p:sldId id="269" r:id="rId16"/>
    <p:sldId id="272" r:id="rId17"/>
    <p:sldId id="264" r:id="rId18"/>
  </p:sldIdLst>
  <p:sldSz cx="12192000" cy="6858000"/>
  <p:notesSz cx="6797675" cy="992822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00BA44C-6F76-4208-BA6C-D933461B9BD9}" v="2" dt="2024-12-10T17:54:04.02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72" d="100"/>
          <a:sy n="72" d="100"/>
        </p:scale>
        <p:origin x="660" y="66"/>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5/10/relationships/revisionInfo" Target="revisionInfo.xml"/><Relationship Id="rId5" Type="http://schemas.openxmlformats.org/officeDocument/2006/relationships/slide" Target="slides/slide1.xml"/><Relationship Id="rId15" Type="http://schemas.openxmlformats.org/officeDocument/2006/relationships/slide" Target="slides/slide11.xml"/><Relationship Id="rId23" Type="http://schemas.microsoft.com/office/2016/11/relationships/changesInfo" Target="changesInfos/changesInfo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bbie Taplin" userId="3963a33e-ba39-4e93-96bc-fb594a53d40d" providerId="ADAL" clId="{0E8D4882-42DC-46ED-BB5A-6BBBFDF01A95}"/>
    <pc:docChg chg="modSld">
      <pc:chgData name="Abbie Taplin" userId="3963a33e-ba39-4e93-96bc-fb594a53d40d" providerId="ADAL" clId="{0E8D4882-42DC-46ED-BB5A-6BBBFDF01A95}" dt="2021-09-16T10:10:48.081" v="5" actId="20577"/>
      <pc:docMkLst>
        <pc:docMk/>
      </pc:docMkLst>
      <pc:sldChg chg="modSp mod">
        <pc:chgData name="Abbie Taplin" userId="3963a33e-ba39-4e93-96bc-fb594a53d40d" providerId="ADAL" clId="{0E8D4882-42DC-46ED-BB5A-6BBBFDF01A95}" dt="2021-09-16T10:10:48.081" v="5" actId="20577"/>
        <pc:sldMkLst>
          <pc:docMk/>
          <pc:sldMk cId="1577092616" sldId="256"/>
        </pc:sldMkLst>
        <pc:spChg chg="mod">
          <ac:chgData name="Abbie Taplin" userId="3963a33e-ba39-4e93-96bc-fb594a53d40d" providerId="ADAL" clId="{0E8D4882-42DC-46ED-BB5A-6BBBFDF01A95}" dt="2021-09-16T10:10:48.081" v="5" actId="20577"/>
          <ac:spMkLst>
            <pc:docMk/>
            <pc:sldMk cId="1577092616" sldId="256"/>
            <ac:spMk id="4" creationId="{00000000-0000-0000-0000-000000000000}"/>
          </ac:spMkLst>
        </pc:spChg>
      </pc:sldChg>
    </pc:docChg>
  </pc:docChgLst>
  <pc:docChgLst>
    <pc:chgData name="Ceylinaz Gurgur (13C)" userId="S::18cgurgur@leavalley.edact.org.uk::54138f80-0aad-430f-8aa1-d4dd6062761a" providerId="AD" clId="Web-{200BA44C-6F76-4208-BA6C-D933461B9BD9}"/>
    <pc:docChg chg="addSld delSld">
      <pc:chgData name="Ceylinaz Gurgur (13C)" userId="S::18cgurgur@leavalley.edact.org.uk::54138f80-0aad-430f-8aa1-d4dd6062761a" providerId="AD" clId="Web-{200BA44C-6F76-4208-BA6C-D933461B9BD9}" dt="2024-12-10T17:54:04.009" v="1"/>
      <pc:docMkLst>
        <pc:docMk/>
      </pc:docMkLst>
      <pc:sldChg chg="add del">
        <pc:chgData name="Ceylinaz Gurgur (13C)" userId="S::18cgurgur@leavalley.edact.org.uk::54138f80-0aad-430f-8aa1-d4dd6062761a" providerId="AD" clId="Web-{200BA44C-6F76-4208-BA6C-D933461B9BD9}" dt="2024-12-10T17:54:04.009" v="1"/>
        <pc:sldMkLst>
          <pc:docMk/>
          <pc:sldMk cId="2332668158" sldId="263"/>
        </pc:sldMkLst>
      </pc:sldChg>
    </pc:docChg>
  </pc:docChgLst>
  <pc:docChgLst>
    <pc:chgData name="Abbie Taplin" userId="e281ab89-f170-4300-8c77-16a542ac9282" providerId="ADAL" clId="{C0D3B8A3-ACA0-4E58-8C01-D074982DC634}"/>
    <pc:docChg chg="modSld sldOrd">
      <pc:chgData name="Abbie Taplin" userId="e281ab89-f170-4300-8c77-16a542ac9282" providerId="ADAL" clId="{C0D3B8A3-ACA0-4E58-8C01-D074982DC634}" dt="2023-09-18T10:52:26.623" v="35" actId="20577"/>
      <pc:docMkLst>
        <pc:docMk/>
      </pc:docMkLst>
      <pc:sldChg chg="modSp mod">
        <pc:chgData name="Abbie Taplin" userId="e281ab89-f170-4300-8c77-16a542ac9282" providerId="ADAL" clId="{C0D3B8A3-ACA0-4E58-8C01-D074982DC634}" dt="2023-09-18T10:52:26.623" v="35" actId="20577"/>
        <pc:sldMkLst>
          <pc:docMk/>
          <pc:sldMk cId="950773112" sldId="264"/>
        </pc:sldMkLst>
        <pc:spChg chg="mod">
          <ac:chgData name="Abbie Taplin" userId="e281ab89-f170-4300-8c77-16a542ac9282" providerId="ADAL" clId="{C0D3B8A3-ACA0-4E58-8C01-D074982DC634}" dt="2023-09-18T10:52:26.623" v="35" actId="20577"/>
          <ac:spMkLst>
            <pc:docMk/>
            <pc:sldMk cId="950773112" sldId="264"/>
            <ac:spMk id="2" creationId="{00000000-0000-0000-0000-000000000000}"/>
          </ac:spMkLst>
        </pc:spChg>
      </pc:sldChg>
      <pc:sldChg chg="ord">
        <pc:chgData name="Abbie Taplin" userId="e281ab89-f170-4300-8c77-16a542ac9282" providerId="ADAL" clId="{C0D3B8A3-ACA0-4E58-8C01-D074982DC634}" dt="2023-09-18T10:20:24.222" v="4"/>
        <pc:sldMkLst>
          <pc:docMk/>
          <pc:sldMk cId="3143407979" sldId="272"/>
        </pc:sldMkLst>
      </pc:sldChg>
      <pc:sldChg chg="modSp">
        <pc:chgData name="Abbie Taplin" userId="e281ab89-f170-4300-8c77-16a542ac9282" providerId="ADAL" clId="{C0D3B8A3-ACA0-4E58-8C01-D074982DC634}" dt="2023-09-18T10:03:39.546" v="0" actId="255"/>
        <pc:sldMkLst>
          <pc:docMk/>
          <pc:sldMk cId="1854166350" sldId="273"/>
        </pc:sldMkLst>
        <pc:spChg chg="mod">
          <ac:chgData name="Abbie Taplin" userId="e281ab89-f170-4300-8c77-16a542ac9282" providerId="ADAL" clId="{C0D3B8A3-ACA0-4E58-8C01-D074982DC634}" dt="2023-09-18T10:03:39.546" v="0" actId="255"/>
          <ac:spMkLst>
            <pc:docMk/>
            <pc:sldMk cId="1854166350" sldId="273"/>
            <ac:spMk id="3" creationId="{00000000-0000-0000-0000-000000000000}"/>
          </ac:spMkLst>
        </pc:spChg>
      </pc:sldChg>
      <pc:sldChg chg="modSp">
        <pc:chgData name="Abbie Taplin" userId="e281ab89-f170-4300-8c77-16a542ac9282" providerId="ADAL" clId="{C0D3B8A3-ACA0-4E58-8C01-D074982DC634}" dt="2023-09-18T10:44:15.104" v="9" actId="255"/>
        <pc:sldMkLst>
          <pc:docMk/>
          <pc:sldMk cId="243240968" sldId="274"/>
        </pc:sldMkLst>
        <pc:graphicFrameChg chg="mod">
          <ac:chgData name="Abbie Taplin" userId="e281ab89-f170-4300-8c77-16a542ac9282" providerId="ADAL" clId="{C0D3B8A3-ACA0-4E58-8C01-D074982DC634}" dt="2023-09-18T10:44:15.104" v="9" actId="255"/>
          <ac:graphicFrameMkLst>
            <pc:docMk/>
            <pc:sldMk cId="243240968" sldId="274"/>
            <ac:graphicFrameMk id="4" creationId="{00000000-0000-0000-0000-000000000000}"/>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BCA1F3D-4ED2-46F7-8006-EC94FEAD0121}" type="doc">
      <dgm:prSet loTypeId="urn:microsoft.com/office/officeart/2005/8/layout/radial6" loCatId="cycle" qsTypeId="urn:microsoft.com/office/officeart/2005/8/quickstyle/simple1" qsCatId="simple" csTypeId="urn:microsoft.com/office/officeart/2005/8/colors/accent1_2" csCatId="accent1" phldr="1"/>
      <dgm:spPr/>
      <dgm:t>
        <a:bodyPr/>
        <a:lstStyle/>
        <a:p>
          <a:endParaRPr lang="en-GB"/>
        </a:p>
      </dgm:t>
    </dgm:pt>
    <dgm:pt modelId="{A8BDCB25-2570-4382-9E4C-B363C5B14938}">
      <dgm:prSet phldrT="[Text]"/>
      <dgm:spPr/>
      <dgm:t>
        <a:bodyPr/>
        <a:lstStyle/>
        <a:p>
          <a:r>
            <a:rPr lang="en-GB" dirty="0"/>
            <a:t>Identify the issues</a:t>
          </a:r>
        </a:p>
      </dgm:t>
    </dgm:pt>
    <dgm:pt modelId="{DD9ECAB6-265A-4E50-81F7-152985F81AEF}" type="parTrans" cxnId="{6A131139-B534-4074-B74F-F14D8C966D16}">
      <dgm:prSet/>
      <dgm:spPr/>
      <dgm:t>
        <a:bodyPr/>
        <a:lstStyle/>
        <a:p>
          <a:endParaRPr lang="en-GB"/>
        </a:p>
      </dgm:t>
    </dgm:pt>
    <dgm:pt modelId="{D7093FAA-3833-4C12-B14A-3962E7EB96F2}" type="sibTrans" cxnId="{6A131139-B534-4074-B74F-F14D8C966D16}">
      <dgm:prSet/>
      <dgm:spPr/>
      <dgm:t>
        <a:bodyPr/>
        <a:lstStyle/>
        <a:p>
          <a:endParaRPr lang="en-GB"/>
        </a:p>
      </dgm:t>
    </dgm:pt>
    <dgm:pt modelId="{344AA474-77E2-4C06-8A4A-A06BF7A17C26}">
      <dgm:prSet phldrT="[Text]" custT="1"/>
      <dgm:spPr/>
      <dgm:t>
        <a:bodyPr/>
        <a:lstStyle/>
        <a:p>
          <a:r>
            <a:rPr lang="en-GB" sz="2200" b="1" dirty="0"/>
            <a:t>Self-awareness</a:t>
          </a:r>
        </a:p>
      </dgm:t>
    </dgm:pt>
    <dgm:pt modelId="{2CE6EF5D-29D8-4325-9F6E-789115A76E7D}" type="parTrans" cxnId="{74E9DC1C-9640-4E06-9DB3-E8CDCB069489}">
      <dgm:prSet/>
      <dgm:spPr/>
      <dgm:t>
        <a:bodyPr/>
        <a:lstStyle/>
        <a:p>
          <a:endParaRPr lang="en-GB"/>
        </a:p>
      </dgm:t>
    </dgm:pt>
    <dgm:pt modelId="{08E85A97-A222-4142-BE5C-E9D8A2B9C60E}" type="sibTrans" cxnId="{74E9DC1C-9640-4E06-9DB3-E8CDCB069489}">
      <dgm:prSet/>
      <dgm:spPr/>
      <dgm:t>
        <a:bodyPr/>
        <a:lstStyle/>
        <a:p>
          <a:endParaRPr lang="en-GB"/>
        </a:p>
      </dgm:t>
    </dgm:pt>
    <dgm:pt modelId="{DC8FF38D-66A5-4F6C-97CD-F5E53A708F8B}">
      <dgm:prSet phldrT="[Text]" custT="1"/>
      <dgm:spPr/>
      <dgm:t>
        <a:bodyPr/>
        <a:lstStyle/>
        <a:p>
          <a:r>
            <a:rPr lang="en-GB" sz="2200" b="1" dirty="0"/>
            <a:t>Social-awareness</a:t>
          </a:r>
        </a:p>
      </dgm:t>
    </dgm:pt>
    <dgm:pt modelId="{3CF92B87-B94F-4B1B-B8DB-A0BFFA8968AB}" type="parTrans" cxnId="{62CD9972-CBB8-491C-B04F-9F8FC223D757}">
      <dgm:prSet/>
      <dgm:spPr/>
      <dgm:t>
        <a:bodyPr/>
        <a:lstStyle/>
        <a:p>
          <a:endParaRPr lang="en-GB"/>
        </a:p>
      </dgm:t>
    </dgm:pt>
    <dgm:pt modelId="{A9F092E3-082F-48DB-AFCC-3F7C9B88E4AF}" type="sibTrans" cxnId="{62CD9972-CBB8-491C-B04F-9F8FC223D757}">
      <dgm:prSet/>
      <dgm:spPr/>
      <dgm:t>
        <a:bodyPr/>
        <a:lstStyle/>
        <a:p>
          <a:endParaRPr lang="en-GB"/>
        </a:p>
      </dgm:t>
    </dgm:pt>
    <dgm:pt modelId="{E5D4813F-9F60-4CCE-B0AD-1F69E97DC7D8}">
      <dgm:prSet phldrT="[Text]" custT="1"/>
      <dgm:spPr/>
      <dgm:t>
        <a:bodyPr/>
        <a:lstStyle/>
        <a:p>
          <a:r>
            <a:rPr lang="en-GB" sz="2200" b="1" dirty="0"/>
            <a:t>Relationship-managemen</a:t>
          </a:r>
          <a:r>
            <a:rPr lang="en-GB" sz="2200" dirty="0"/>
            <a:t>t</a:t>
          </a:r>
        </a:p>
      </dgm:t>
    </dgm:pt>
    <dgm:pt modelId="{9488C061-7FC6-4744-825B-0CDC44D0957A}" type="parTrans" cxnId="{9EE6D1CF-1350-4A7C-AD79-7CC448484F25}">
      <dgm:prSet/>
      <dgm:spPr/>
      <dgm:t>
        <a:bodyPr/>
        <a:lstStyle/>
        <a:p>
          <a:endParaRPr lang="en-GB"/>
        </a:p>
      </dgm:t>
    </dgm:pt>
    <dgm:pt modelId="{C1DA6C66-0C35-45F6-9EF2-9309F55661A5}" type="sibTrans" cxnId="{9EE6D1CF-1350-4A7C-AD79-7CC448484F25}">
      <dgm:prSet/>
      <dgm:spPr/>
      <dgm:t>
        <a:bodyPr/>
        <a:lstStyle/>
        <a:p>
          <a:endParaRPr lang="en-GB"/>
        </a:p>
      </dgm:t>
    </dgm:pt>
    <dgm:pt modelId="{28929BE8-101E-4B68-AAC0-62525F8F02D5}">
      <dgm:prSet phldrT="[Text]" custT="1"/>
      <dgm:spPr/>
      <dgm:t>
        <a:bodyPr/>
        <a:lstStyle/>
        <a:p>
          <a:r>
            <a:rPr lang="en-GB" sz="2200" b="1" dirty="0"/>
            <a:t>Self-management</a:t>
          </a:r>
        </a:p>
      </dgm:t>
    </dgm:pt>
    <dgm:pt modelId="{372548A1-409F-4947-B12D-62BF2977936F}" type="parTrans" cxnId="{9BB06D67-6FC6-41BF-8783-341045CA6129}">
      <dgm:prSet/>
      <dgm:spPr/>
      <dgm:t>
        <a:bodyPr/>
        <a:lstStyle/>
        <a:p>
          <a:endParaRPr lang="en-GB"/>
        </a:p>
      </dgm:t>
    </dgm:pt>
    <dgm:pt modelId="{76717391-CC83-4CD0-9569-73853CC23E64}" type="sibTrans" cxnId="{9BB06D67-6FC6-41BF-8783-341045CA6129}">
      <dgm:prSet/>
      <dgm:spPr/>
      <dgm:t>
        <a:bodyPr/>
        <a:lstStyle/>
        <a:p>
          <a:endParaRPr lang="en-GB"/>
        </a:p>
      </dgm:t>
    </dgm:pt>
    <dgm:pt modelId="{EE24B4CC-E2F2-4EDA-8C0E-7E2EF137F8C7}" type="pres">
      <dgm:prSet presAssocID="{2BCA1F3D-4ED2-46F7-8006-EC94FEAD0121}" presName="Name0" presStyleCnt="0">
        <dgm:presLayoutVars>
          <dgm:chMax val="1"/>
          <dgm:dir/>
          <dgm:animLvl val="ctr"/>
          <dgm:resizeHandles val="exact"/>
        </dgm:presLayoutVars>
      </dgm:prSet>
      <dgm:spPr/>
    </dgm:pt>
    <dgm:pt modelId="{CE1C95FA-C268-4BA6-96DE-9AC0053E1F9D}" type="pres">
      <dgm:prSet presAssocID="{A8BDCB25-2570-4382-9E4C-B363C5B14938}" presName="centerShape" presStyleLbl="node0" presStyleIdx="0" presStyleCnt="1" custScaleX="81214" custScaleY="73244" custLinFactNeighborX="2965" custLinFactNeighborY="-492"/>
      <dgm:spPr/>
    </dgm:pt>
    <dgm:pt modelId="{1770B163-5777-4314-9183-F85D774C41AB}" type="pres">
      <dgm:prSet presAssocID="{344AA474-77E2-4C06-8A4A-A06BF7A17C26}" presName="node" presStyleLbl="node1" presStyleIdx="0" presStyleCnt="4" custScaleX="205579" custScaleY="126476">
        <dgm:presLayoutVars>
          <dgm:bulletEnabled val="1"/>
        </dgm:presLayoutVars>
      </dgm:prSet>
      <dgm:spPr/>
    </dgm:pt>
    <dgm:pt modelId="{315A4555-05A7-48ED-B55F-300E27BC5CDC}" type="pres">
      <dgm:prSet presAssocID="{344AA474-77E2-4C06-8A4A-A06BF7A17C26}" presName="dummy" presStyleCnt="0"/>
      <dgm:spPr/>
    </dgm:pt>
    <dgm:pt modelId="{9EE72493-1075-40B0-86CC-C9CB5CD32F1D}" type="pres">
      <dgm:prSet presAssocID="{08E85A97-A222-4142-BE5C-E9D8A2B9C60E}" presName="sibTrans" presStyleLbl="sibTrans2D1" presStyleIdx="0" presStyleCnt="4"/>
      <dgm:spPr/>
    </dgm:pt>
    <dgm:pt modelId="{53D08B8B-EA67-4ACB-8338-8D2F1141D2FA}" type="pres">
      <dgm:prSet presAssocID="{DC8FF38D-66A5-4F6C-97CD-F5E53A708F8B}" presName="node" presStyleLbl="node1" presStyleIdx="1" presStyleCnt="4" custScaleX="206004" custScaleY="129991" custRadScaleRad="118695" custRadScaleInc="-1583">
        <dgm:presLayoutVars>
          <dgm:bulletEnabled val="1"/>
        </dgm:presLayoutVars>
      </dgm:prSet>
      <dgm:spPr/>
    </dgm:pt>
    <dgm:pt modelId="{CA4552B3-D515-48BD-82DC-4EA272E463D9}" type="pres">
      <dgm:prSet presAssocID="{DC8FF38D-66A5-4F6C-97CD-F5E53A708F8B}" presName="dummy" presStyleCnt="0"/>
      <dgm:spPr/>
    </dgm:pt>
    <dgm:pt modelId="{6DED8B1C-037F-49CD-B876-D4653A61F96A}" type="pres">
      <dgm:prSet presAssocID="{A9F092E3-082F-48DB-AFCC-3F7C9B88E4AF}" presName="sibTrans" presStyleLbl="sibTrans2D1" presStyleIdx="1" presStyleCnt="4"/>
      <dgm:spPr/>
    </dgm:pt>
    <dgm:pt modelId="{8B7F95A4-D232-4CBF-989E-7CF544FFEF18}" type="pres">
      <dgm:prSet presAssocID="{E5D4813F-9F60-4CCE-B0AD-1F69E97DC7D8}" presName="node" presStyleLbl="node1" presStyleIdx="2" presStyleCnt="4" custScaleX="196631" custScaleY="140666">
        <dgm:presLayoutVars>
          <dgm:bulletEnabled val="1"/>
        </dgm:presLayoutVars>
      </dgm:prSet>
      <dgm:spPr/>
    </dgm:pt>
    <dgm:pt modelId="{CA167E39-00DA-4BFB-A309-54E9C62FB808}" type="pres">
      <dgm:prSet presAssocID="{E5D4813F-9F60-4CCE-B0AD-1F69E97DC7D8}" presName="dummy" presStyleCnt="0"/>
      <dgm:spPr/>
    </dgm:pt>
    <dgm:pt modelId="{B5E6C6E2-A3FE-46F3-A436-EE548EEBFDE9}" type="pres">
      <dgm:prSet presAssocID="{C1DA6C66-0C35-45F6-9EF2-9309F55661A5}" presName="sibTrans" presStyleLbl="sibTrans2D1" presStyleIdx="2" presStyleCnt="4"/>
      <dgm:spPr/>
    </dgm:pt>
    <dgm:pt modelId="{BB63E7F1-1730-4277-8896-B141CFD03D5F}" type="pres">
      <dgm:prSet presAssocID="{28929BE8-101E-4B68-AAC0-62525F8F02D5}" presName="node" presStyleLbl="node1" presStyleIdx="3" presStyleCnt="4" custScaleX="186409" custScaleY="135451">
        <dgm:presLayoutVars>
          <dgm:bulletEnabled val="1"/>
        </dgm:presLayoutVars>
      </dgm:prSet>
      <dgm:spPr/>
    </dgm:pt>
    <dgm:pt modelId="{6CBA5B06-7A33-4A31-84F9-F22A299762E3}" type="pres">
      <dgm:prSet presAssocID="{28929BE8-101E-4B68-AAC0-62525F8F02D5}" presName="dummy" presStyleCnt="0"/>
      <dgm:spPr/>
    </dgm:pt>
    <dgm:pt modelId="{0C587B76-E777-4A56-9DD7-1CA7A2584B2B}" type="pres">
      <dgm:prSet presAssocID="{76717391-CC83-4CD0-9569-73853CC23E64}" presName="sibTrans" presStyleLbl="sibTrans2D1" presStyleIdx="3" presStyleCnt="4"/>
      <dgm:spPr/>
    </dgm:pt>
  </dgm:ptLst>
  <dgm:cxnLst>
    <dgm:cxn modelId="{E5ACAE14-44A2-4BB8-B2BE-545240C0699F}" type="presOf" srcId="{28929BE8-101E-4B68-AAC0-62525F8F02D5}" destId="{BB63E7F1-1730-4277-8896-B141CFD03D5F}" srcOrd="0" destOrd="0" presId="urn:microsoft.com/office/officeart/2005/8/layout/radial6"/>
    <dgm:cxn modelId="{74E9DC1C-9640-4E06-9DB3-E8CDCB069489}" srcId="{A8BDCB25-2570-4382-9E4C-B363C5B14938}" destId="{344AA474-77E2-4C06-8A4A-A06BF7A17C26}" srcOrd="0" destOrd="0" parTransId="{2CE6EF5D-29D8-4325-9F6E-789115A76E7D}" sibTransId="{08E85A97-A222-4142-BE5C-E9D8A2B9C60E}"/>
    <dgm:cxn modelId="{AAB93425-E5D1-4431-873C-19871035463A}" type="presOf" srcId="{08E85A97-A222-4142-BE5C-E9D8A2B9C60E}" destId="{9EE72493-1075-40B0-86CC-C9CB5CD32F1D}" srcOrd="0" destOrd="0" presId="urn:microsoft.com/office/officeart/2005/8/layout/radial6"/>
    <dgm:cxn modelId="{6A131139-B534-4074-B74F-F14D8C966D16}" srcId="{2BCA1F3D-4ED2-46F7-8006-EC94FEAD0121}" destId="{A8BDCB25-2570-4382-9E4C-B363C5B14938}" srcOrd="0" destOrd="0" parTransId="{DD9ECAB6-265A-4E50-81F7-152985F81AEF}" sibTransId="{D7093FAA-3833-4C12-B14A-3962E7EB96F2}"/>
    <dgm:cxn modelId="{9BB06D67-6FC6-41BF-8783-341045CA6129}" srcId="{A8BDCB25-2570-4382-9E4C-B363C5B14938}" destId="{28929BE8-101E-4B68-AAC0-62525F8F02D5}" srcOrd="3" destOrd="0" parTransId="{372548A1-409F-4947-B12D-62BF2977936F}" sibTransId="{76717391-CC83-4CD0-9569-73853CC23E64}"/>
    <dgm:cxn modelId="{00B1314A-13F3-41E5-9399-0D9EAF14DECF}" type="presOf" srcId="{E5D4813F-9F60-4CCE-B0AD-1F69E97DC7D8}" destId="{8B7F95A4-D232-4CBF-989E-7CF544FFEF18}" srcOrd="0" destOrd="0" presId="urn:microsoft.com/office/officeart/2005/8/layout/radial6"/>
    <dgm:cxn modelId="{A36E3871-137C-40BE-8046-E57646F67EA4}" type="presOf" srcId="{76717391-CC83-4CD0-9569-73853CC23E64}" destId="{0C587B76-E777-4A56-9DD7-1CA7A2584B2B}" srcOrd="0" destOrd="0" presId="urn:microsoft.com/office/officeart/2005/8/layout/radial6"/>
    <dgm:cxn modelId="{33D5AE71-B6D3-4A84-88DC-CCCF720B9B63}" type="presOf" srcId="{DC8FF38D-66A5-4F6C-97CD-F5E53A708F8B}" destId="{53D08B8B-EA67-4ACB-8338-8D2F1141D2FA}" srcOrd="0" destOrd="0" presId="urn:microsoft.com/office/officeart/2005/8/layout/radial6"/>
    <dgm:cxn modelId="{62CD9972-CBB8-491C-B04F-9F8FC223D757}" srcId="{A8BDCB25-2570-4382-9E4C-B363C5B14938}" destId="{DC8FF38D-66A5-4F6C-97CD-F5E53A708F8B}" srcOrd="1" destOrd="0" parTransId="{3CF92B87-B94F-4B1B-B8DB-A0BFFA8968AB}" sibTransId="{A9F092E3-082F-48DB-AFCC-3F7C9B88E4AF}"/>
    <dgm:cxn modelId="{FEE6A77D-09A9-4377-8A01-7F057B0578E8}" type="presOf" srcId="{A8BDCB25-2570-4382-9E4C-B363C5B14938}" destId="{CE1C95FA-C268-4BA6-96DE-9AC0053E1F9D}" srcOrd="0" destOrd="0" presId="urn:microsoft.com/office/officeart/2005/8/layout/radial6"/>
    <dgm:cxn modelId="{7DFE358F-2E03-497B-8C28-7BED656423B6}" type="presOf" srcId="{2BCA1F3D-4ED2-46F7-8006-EC94FEAD0121}" destId="{EE24B4CC-E2F2-4EDA-8C0E-7E2EF137F8C7}" srcOrd="0" destOrd="0" presId="urn:microsoft.com/office/officeart/2005/8/layout/radial6"/>
    <dgm:cxn modelId="{9A71B996-BDE3-4C6C-9B94-47B75F77F862}" type="presOf" srcId="{344AA474-77E2-4C06-8A4A-A06BF7A17C26}" destId="{1770B163-5777-4314-9183-F85D774C41AB}" srcOrd="0" destOrd="0" presId="urn:microsoft.com/office/officeart/2005/8/layout/radial6"/>
    <dgm:cxn modelId="{9EE6D1CF-1350-4A7C-AD79-7CC448484F25}" srcId="{A8BDCB25-2570-4382-9E4C-B363C5B14938}" destId="{E5D4813F-9F60-4CCE-B0AD-1F69E97DC7D8}" srcOrd="2" destOrd="0" parTransId="{9488C061-7FC6-4744-825B-0CDC44D0957A}" sibTransId="{C1DA6C66-0C35-45F6-9EF2-9309F55661A5}"/>
    <dgm:cxn modelId="{FB7BE0F1-95FB-4C74-884F-78B4BB9A0963}" type="presOf" srcId="{C1DA6C66-0C35-45F6-9EF2-9309F55661A5}" destId="{B5E6C6E2-A3FE-46F3-A436-EE548EEBFDE9}" srcOrd="0" destOrd="0" presId="urn:microsoft.com/office/officeart/2005/8/layout/radial6"/>
    <dgm:cxn modelId="{2D139BF9-1067-4363-BFD7-C6BFA1DCC04E}" type="presOf" srcId="{A9F092E3-082F-48DB-AFCC-3F7C9B88E4AF}" destId="{6DED8B1C-037F-49CD-B876-D4653A61F96A}" srcOrd="0" destOrd="0" presId="urn:microsoft.com/office/officeart/2005/8/layout/radial6"/>
    <dgm:cxn modelId="{E05A1B3D-EEED-443B-A3DF-730976ECD1B9}" type="presParOf" srcId="{EE24B4CC-E2F2-4EDA-8C0E-7E2EF137F8C7}" destId="{CE1C95FA-C268-4BA6-96DE-9AC0053E1F9D}" srcOrd="0" destOrd="0" presId="urn:microsoft.com/office/officeart/2005/8/layout/radial6"/>
    <dgm:cxn modelId="{2B07D0C3-611C-40AB-A55D-E5884B7A90FF}" type="presParOf" srcId="{EE24B4CC-E2F2-4EDA-8C0E-7E2EF137F8C7}" destId="{1770B163-5777-4314-9183-F85D774C41AB}" srcOrd="1" destOrd="0" presId="urn:microsoft.com/office/officeart/2005/8/layout/radial6"/>
    <dgm:cxn modelId="{F6FD8E67-A63D-484D-9C2C-16B53FC8627B}" type="presParOf" srcId="{EE24B4CC-E2F2-4EDA-8C0E-7E2EF137F8C7}" destId="{315A4555-05A7-48ED-B55F-300E27BC5CDC}" srcOrd="2" destOrd="0" presId="urn:microsoft.com/office/officeart/2005/8/layout/radial6"/>
    <dgm:cxn modelId="{3F2D7675-6216-4356-AC5B-13F16F4F6C1D}" type="presParOf" srcId="{EE24B4CC-E2F2-4EDA-8C0E-7E2EF137F8C7}" destId="{9EE72493-1075-40B0-86CC-C9CB5CD32F1D}" srcOrd="3" destOrd="0" presId="urn:microsoft.com/office/officeart/2005/8/layout/radial6"/>
    <dgm:cxn modelId="{FA091440-038F-4834-A07D-C08538579A27}" type="presParOf" srcId="{EE24B4CC-E2F2-4EDA-8C0E-7E2EF137F8C7}" destId="{53D08B8B-EA67-4ACB-8338-8D2F1141D2FA}" srcOrd="4" destOrd="0" presId="urn:microsoft.com/office/officeart/2005/8/layout/radial6"/>
    <dgm:cxn modelId="{AE18EC68-A337-497A-8756-07DC8BDA7E3A}" type="presParOf" srcId="{EE24B4CC-E2F2-4EDA-8C0E-7E2EF137F8C7}" destId="{CA4552B3-D515-48BD-82DC-4EA272E463D9}" srcOrd="5" destOrd="0" presId="urn:microsoft.com/office/officeart/2005/8/layout/radial6"/>
    <dgm:cxn modelId="{BEAE8192-F14D-465D-83D9-42343B300581}" type="presParOf" srcId="{EE24B4CC-E2F2-4EDA-8C0E-7E2EF137F8C7}" destId="{6DED8B1C-037F-49CD-B876-D4653A61F96A}" srcOrd="6" destOrd="0" presId="urn:microsoft.com/office/officeart/2005/8/layout/radial6"/>
    <dgm:cxn modelId="{EAF32464-BA2A-4AA0-9B23-35494770BB5F}" type="presParOf" srcId="{EE24B4CC-E2F2-4EDA-8C0E-7E2EF137F8C7}" destId="{8B7F95A4-D232-4CBF-989E-7CF544FFEF18}" srcOrd="7" destOrd="0" presId="urn:microsoft.com/office/officeart/2005/8/layout/radial6"/>
    <dgm:cxn modelId="{A0276A57-3306-46D7-B86E-AB0CFE707B66}" type="presParOf" srcId="{EE24B4CC-E2F2-4EDA-8C0E-7E2EF137F8C7}" destId="{CA167E39-00DA-4BFB-A309-54E9C62FB808}" srcOrd="8" destOrd="0" presId="urn:microsoft.com/office/officeart/2005/8/layout/radial6"/>
    <dgm:cxn modelId="{9FD7704D-E8FA-4CA5-8156-0A9AAE99B379}" type="presParOf" srcId="{EE24B4CC-E2F2-4EDA-8C0E-7E2EF137F8C7}" destId="{B5E6C6E2-A3FE-46F3-A436-EE548EEBFDE9}" srcOrd="9" destOrd="0" presId="urn:microsoft.com/office/officeart/2005/8/layout/radial6"/>
    <dgm:cxn modelId="{0E70D735-B823-41AD-A49B-A833DB21115A}" type="presParOf" srcId="{EE24B4CC-E2F2-4EDA-8C0E-7E2EF137F8C7}" destId="{BB63E7F1-1730-4277-8896-B141CFD03D5F}" srcOrd="10" destOrd="0" presId="urn:microsoft.com/office/officeart/2005/8/layout/radial6"/>
    <dgm:cxn modelId="{5EC804AC-3C2B-464D-8900-1C16DE35FD13}" type="presParOf" srcId="{EE24B4CC-E2F2-4EDA-8C0E-7E2EF137F8C7}" destId="{6CBA5B06-7A33-4A31-84F9-F22A299762E3}" srcOrd="11" destOrd="0" presId="urn:microsoft.com/office/officeart/2005/8/layout/radial6"/>
    <dgm:cxn modelId="{35C88355-4144-4A9F-B84F-B3E337AC0A9E}" type="presParOf" srcId="{EE24B4CC-E2F2-4EDA-8C0E-7E2EF137F8C7}" destId="{0C587B76-E777-4A56-9DD7-1CA7A2584B2B}" srcOrd="12" destOrd="0" presId="urn:microsoft.com/office/officeart/2005/8/layout/radial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C587B76-E777-4A56-9DD7-1CA7A2584B2B}">
      <dsp:nvSpPr>
        <dsp:cNvPr id="0" name=""/>
        <dsp:cNvSpPr/>
      </dsp:nvSpPr>
      <dsp:spPr>
        <a:xfrm>
          <a:off x="2107053" y="518825"/>
          <a:ext cx="3750252" cy="3750252"/>
        </a:xfrm>
        <a:prstGeom prst="blockArc">
          <a:avLst>
            <a:gd name="adj1" fmla="val 10800000"/>
            <a:gd name="adj2" fmla="val 162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5E6C6E2-A3FE-46F3-A436-EE548EEBFDE9}">
      <dsp:nvSpPr>
        <dsp:cNvPr id="0" name=""/>
        <dsp:cNvSpPr/>
      </dsp:nvSpPr>
      <dsp:spPr>
        <a:xfrm>
          <a:off x="2107053" y="518825"/>
          <a:ext cx="3750252" cy="3750252"/>
        </a:xfrm>
        <a:prstGeom prst="blockArc">
          <a:avLst>
            <a:gd name="adj1" fmla="val 5400000"/>
            <a:gd name="adj2" fmla="val 10800000"/>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DED8B1C-037F-49CD-B876-D4653A61F96A}">
      <dsp:nvSpPr>
        <dsp:cNvPr id="0" name=""/>
        <dsp:cNvSpPr/>
      </dsp:nvSpPr>
      <dsp:spPr>
        <a:xfrm>
          <a:off x="2450103" y="551236"/>
          <a:ext cx="3750252" cy="3750252"/>
        </a:xfrm>
        <a:prstGeom prst="blockArc">
          <a:avLst>
            <a:gd name="adj1" fmla="val 21505336"/>
            <a:gd name="adj2" fmla="val 6047675"/>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EE72493-1075-40B0-86CC-C9CB5CD32F1D}">
      <dsp:nvSpPr>
        <dsp:cNvPr id="0" name=""/>
        <dsp:cNvSpPr/>
      </dsp:nvSpPr>
      <dsp:spPr>
        <a:xfrm>
          <a:off x="2449464" y="486535"/>
          <a:ext cx="3750252" cy="3750252"/>
        </a:xfrm>
        <a:prstGeom prst="blockArc">
          <a:avLst>
            <a:gd name="adj1" fmla="val 15553546"/>
            <a:gd name="adj2" fmla="val 26782"/>
            <a:gd name="adj3" fmla="val 4636"/>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E1C95FA-C268-4BA6-96DE-9AC0053E1F9D}">
      <dsp:nvSpPr>
        <dsp:cNvPr id="0" name=""/>
        <dsp:cNvSpPr/>
      </dsp:nvSpPr>
      <dsp:spPr>
        <a:xfrm>
          <a:off x="3390462" y="1744321"/>
          <a:ext cx="1400669" cy="126321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marL="0" lvl="0" indent="0" algn="ctr" defTabSz="889000">
            <a:lnSpc>
              <a:spcPct val="90000"/>
            </a:lnSpc>
            <a:spcBef>
              <a:spcPct val="0"/>
            </a:spcBef>
            <a:spcAft>
              <a:spcPct val="35000"/>
            </a:spcAft>
            <a:buNone/>
          </a:pPr>
          <a:r>
            <a:rPr lang="en-GB" sz="2000" kern="1200" dirty="0"/>
            <a:t>Identify the issues</a:t>
          </a:r>
        </a:p>
      </dsp:txBody>
      <dsp:txXfrm>
        <a:off x="3595585" y="1929314"/>
        <a:ext cx="990423" cy="893227"/>
      </dsp:txXfrm>
    </dsp:sp>
    <dsp:sp modelId="{1770B163-5777-4314-9183-F85D774C41AB}">
      <dsp:nvSpPr>
        <dsp:cNvPr id="0" name=""/>
        <dsp:cNvSpPr/>
      </dsp:nvSpPr>
      <dsp:spPr>
        <a:xfrm>
          <a:off x="2741237" y="-201163"/>
          <a:ext cx="2481884" cy="1526901"/>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GB" sz="2200" b="1" kern="1200" dirty="0"/>
            <a:t>Self-awareness</a:t>
          </a:r>
        </a:p>
      </dsp:txBody>
      <dsp:txXfrm>
        <a:off x="3104700" y="22446"/>
        <a:ext cx="1754958" cy="1079683"/>
      </dsp:txXfrm>
    </dsp:sp>
    <dsp:sp modelId="{53D08B8B-EA67-4ACB-8338-8D2F1141D2FA}">
      <dsp:nvSpPr>
        <dsp:cNvPr id="0" name=""/>
        <dsp:cNvSpPr/>
      </dsp:nvSpPr>
      <dsp:spPr>
        <a:xfrm>
          <a:off x="4912692" y="1591263"/>
          <a:ext cx="2487015" cy="1569336"/>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GB" sz="2200" b="1" kern="1200" dirty="0"/>
            <a:t>Social-awareness</a:t>
          </a:r>
        </a:p>
      </dsp:txBody>
      <dsp:txXfrm>
        <a:off x="5276907" y="1821087"/>
        <a:ext cx="1758585" cy="1109688"/>
      </dsp:txXfrm>
    </dsp:sp>
    <dsp:sp modelId="{8B7F95A4-D232-4CBF-989E-7CF544FFEF18}">
      <dsp:nvSpPr>
        <dsp:cNvPr id="0" name=""/>
        <dsp:cNvSpPr/>
      </dsp:nvSpPr>
      <dsp:spPr>
        <a:xfrm>
          <a:off x="2795250" y="3376510"/>
          <a:ext cx="2373858" cy="169821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GB" sz="2200" b="1" kern="1200" dirty="0"/>
            <a:t>Relationship-managemen</a:t>
          </a:r>
          <a:r>
            <a:rPr lang="en-GB" sz="2200" kern="1200" dirty="0"/>
            <a:t>t</a:t>
          </a:r>
        </a:p>
      </dsp:txBody>
      <dsp:txXfrm>
        <a:off x="3142893" y="3625207"/>
        <a:ext cx="1678572" cy="1200818"/>
      </dsp:txXfrm>
    </dsp:sp>
    <dsp:sp modelId="{BB63E7F1-1730-4277-8896-B141CFD03D5F}">
      <dsp:nvSpPr>
        <dsp:cNvPr id="0" name=""/>
        <dsp:cNvSpPr/>
      </dsp:nvSpPr>
      <dsp:spPr>
        <a:xfrm>
          <a:off x="1025289" y="1576325"/>
          <a:ext cx="2250451" cy="1635253"/>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7940" tIns="27940" rIns="27940" bIns="27940" numCol="1" spcCol="1270" anchor="ctr" anchorCtr="0">
          <a:noAutofit/>
        </a:bodyPr>
        <a:lstStyle/>
        <a:p>
          <a:pPr marL="0" lvl="0" indent="0" algn="ctr" defTabSz="977900">
            <a:lnSpc>
              <a:spcPct val="90000"/>
            </a:lnSpc>
            <a:spcBef>
              <a:spcPct val="0"/>
            </a:spcBef>
            <a:spcAft>
              <a:spcPct val="35000"/>
            </a:spcAft>
            <a:buNone/>
          </a:pPr>
          <a:r>
            <a:rPr lang="en-GB" sz="2200" b="1" kern="1200" dirty="0"/>
            <a:t>Self-management</a:t>
          </a:r>
        </a:p>
      </dsp:txBody>
      <dsp:txXfrm>
        <a:off x="1354860" y="1815802"/>
        <a:ext cx="1591309" cy="1156299"/>
      </dsp:txXfrm>
    </dsp:sp>
  </dsp:spTree>
</dsp:drawing>
</file>

<file path=ppt/diagrams/layout1.xml><?xml version="1.0" encoding="utf-8"?>
<dgm:layoutDef xmlns:dgm="http://schemas.openxmlformats.org/drawingml/2006/diagram" xmlns:a="http://schemas.openxmlformats.org/drawingml/2006/main" uniqueId="urn:microsoft.com/office/officeart/2005/8/layout/radial6">
  <dgm:title val=""/>
  <dgm:desc val=""/>
  <dgm:catLst>
    <dgm:cat type="cycle" pri="9000"/>
    <dgm:cat type="relationship" pri="21000"/>
  </dgm:catLst>
  <dgm:sampData>
    <dgm:dataModel>
      <dgm:ptLst>
        <dgm:pt modelId="0" type="doc"/>
        <dgm:pt modelId="1">
          <dgm:prSet phldr="1"/>
        </dgm:pt>
        <dgm:pt modelId="11">
          <dgm:prSet phldr="1"/>
        </dgm:pt>
        <dgm:pt modelId="12">
          <dgm:prSet phldr="1"/>
        </dgm:pt>
        <dgm:pt modelId="13">
          <dgm:prSet phldr="1"/>
        </dgm:pt>
        <dgm:pt modelId="14">
          <dgm:prSet phldr="1"/>
        </dgm:pt>
      </dgm:ptLst>
      <dgm:cxnLst>
        <dgm:cxn modelId="2" srcId="0" destId="1" srcOrd="0" destOrd="0"/>
        <dgm:cxn modelId="3" srcId="1" destId="11" srcOrd="0" destOrd="0"/>
        <dgm:cxn modelId="4" srcId="1" destId="12" srcOrd="1" destOrd="0"/>
        <dgm:cxn modelId="5" srcId="1" destId="13" srcOrd="2" destOrd="0"/>
        <dgm:cxn modelId="6" srcId="1" destId="14" srcOrd="3" destOrd="0"/>
      </dgm:cxnLst>
      <dgm:bg/>
      <dgm:whole/>
    </dgm:dataModel>
  </dgm:sampData>
  <dgm:styleData>
    <dgm:dataModel>
      <dgm:ptLst>
        <dgm:pt modelId="0" type="doc"/>
        <dgm:pt modelId="1"/>
        <dgm:pt modelId="11"/>
        <dgm:pt modelId="12"/>
        <dgm:pt modelId="13"/>
      </dgm:ptLst>
      <dgm:cxnLst>
        <dgm:cxn modelId="2" srcId="0" destId="1" srcOrd="0" destOrd="0"/>
        <dgm:cxn modelId="15" srcId="1" destId="11" srcOrd="0" destOrd="0"/>
        <dgm:cxn modelId="16" srcId="1" destId="12" srcOrd="1" destOrd="0"/>
        <dgm:cxn modelId="17" srcId="1" destId="13" srcOrd="2"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Name0">
    <dgm:varLst>
      <dgm:chMax val="1"/>
      <dgm:dir/>
      <dgm:animLvl val="ctr"/>
      <dgm:resizeHandles val="exact"/>
    </dgm:varLst>
    <dgm:choose name="Name1">
      <dgm:if name="Name2" func="var" arg="dir" op="equ" val="norm">
        <dgm:choose name="Name3">
          <dgm:if name="Name4" axis="ch ch" ptType="node node" st="1 1" cnt="1 0" func="cnt" op="lte" val="1">
            <dgm:alg type="cycle">
              <dgm:param type="stAng" val="90"/>
              <dgm:param type="spanAng" val="360"/>
              <dgm:param type="ctrShpMap" val="fNode"/>
            </dgm:alg>
          </dgm:if>
          <dgm:else name="Name5">
            <dgm:alg type="cycle">
              <dgm:param type="stAng" val="0"/>
              <dgm:param type="spanAng" val="360"/>
              <dgm:param type="ctrShpMap" val="fNode"/>
            </dgm:alg>
          </dgm:else>
        </dgm:choose>
      </dgm:if>
      <dgm:else name="Name6">
        <dgm:choose name="Name7">
          <dgm:if name="Name8" axis="ch ch" ptType="node node" st="1 1" cnt="1 0" func="cnt" op="lte" val="1">
            <dgm:alg type="cycle">
              <dgm:param type="stAng" val="-90"/>
              <dgm:param type="spanAng" val="360"/>
              <dgm:param type="ctrShpMap" val="fNode"/>
            </dgm:alg>
          </dgm:if>
          <dgm:else name="Name9">
            <dgm:alg type="cycle">
              <dgm:param type="stAng" val="0"/>
              <dgm:param type="spanAng" val="-360"/>
              <dgm:param type="ctrShpMap" val="fNode"/>
            </dgm:alg>
          </dgm:else>
        </dgm:choose>
      </dgm:else>
    </dgm:choose>
    <dgm:shape xmlns:r="http://schemas.openxmlformats.org/officeDocument/2006/relationships" r:blip="">
      <dgm:adjLst/>
    </dgm:shape>
    <dgm:presOf/>
    <dgm:choose name="Name10">
      <dgm:if name="Name11" func="var" arg="dir" op="equ" val="norm">
        <dgm:choose name="Name12">
          <dgm:if name="Name13"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des" forName="oneNode" refType="primFontSz" refFor="ch" refForName="centerShape" op="lte" fact="0.95"/>
              <dgm:constr type="diam" for="ch" forName="singleconn" refType="diam" op="equ" fact="-1"/>
              <dgm:constr type="h" for="ch" forName="singleconn" refType="w" refFor="ch" refForName="oneComp" fact="0.24"/>
              <dgm:constr type="w" for="ch" forName="dummya" refType="w" refFor="ch" refForName="oneComp" op="equ"/>
              <dgm:constr type="w" for="ch" forName="dummyb" refType="w" refFor="ch" refForName="oneComp" op="equ"/>
              <dgm:constr type="w" for="ch" forName="dummyc" refType="w" refFor="ch" refForName="oneComp" op="equ"/>
            </dgm:constrLst>
          </dgm:if>
          <dgm:else name="Name14">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forName="sibTrans" refType="diam" op="equ"/>
              <dgm:constr type="h" for="ch" forName="sibTrans" refType="w" refFor="ch" refForName="node" fact="0.24"/>
              <dgm:constr type="w" for="ch" forName="dummy" val="1"/>
            </dgm:constrLst>
          </dgm:else>
        </dgm:choose>
      </dgm:if>
      <dgm:else name="Name15">
        <dgm:choose name="Name16">
          <dgm:if name="Name17" axis="ch ch" ptType="node node" st="1 1" cnt="1 0" func="cnt" op="equ" val="1">
            <dgm:constrLst>
              <dgm:constr type="diam" val="170"/>
              <dgm:constr type="w" for="ch" forName="centerShape" refType="w"/>
              <dgm:constr type="w" for="ch" forName="oneComp" refType="w" refFor="ch" refForName="centerShape" op="equ" fact="0.7"/>
              <dgm:constr type="sp" refType="w" refFor="ch" refForName="oneComp" fact="0.3"/>
              <dgm:constr type="sibSp" refType="w" refFor="ch" refForName="oneComp" fact="0.3"/>
              <dgm:constr type="primFontSz" for="ch" forName="centerShape" val="65"/>
              <dgm:constr type="primFontSz" for="des" forName="oneNode" refType="primFontSz" refFor="ch" refForName="centerShape" fact="0.95"/>
              <dgm:constr type="primFontSz" for="ch" forName="oneNode" refType="primFontSz" refFor="ch" refForName="centerShape" op="lte" fact="0.95"/>
              <dgm:constr type="diam" for="ch" forName="singleconn" refType="diam"/>
              <dgm:constr type="h" for="ch" forName="singleconn" refType="w" refFor="ch" refForName="oneComp" fact="0.24"/>
              <dgm:constr type="diam" for="ch" refType="diam" op="equ"/>
              <dgm:constr type="w" for="ch" forName="dummya" refType="w" refFor="ch" refForName="oneComp" op="equ"/>
              <dgm:constr type="w" for="ch" forName="dummyb" refType="w" refFor="ch" refForName="oneComp" op="equ"/>
              <dgm:constr type="w" for="ch" forName="dummyc" refType="w" refFor="ch" refForName="oneComp" op="equ"/>
            </dgm:constrLst>
          </dgm:if>
          <dgm:else name="Name18">
            <dgm:constrLst>
              <dgm:constr type="diam" val="170"/>
              <dgm:constr type="w" for="ch" forName="centerShape" refType="w"/>
              <dgm:constr type="w" for="ch" forName="node" refType="w" refFor="ch" refForName="centerShape" op="equ" fact="0.7"/>
              <dgm:constr type="sp" refType="w" refFor="ch" refForName="node" fact="0.3"/>
              <dgm:constr type="sibSp" refType="w" refFor="ch" refForName="node" fact="0.3"/>
              <dgm:constr type="primFontSz" for="ch" forName="centerShape" val="65"/>
              <dgm:constr type="primFontSz" for="des" forName="node" refType="primFontSz" refFor="ch" refForName="centerShape" fact="0.78"/>
              <dgm:constr type="primFontSz" for="ch" forName="node" refType="primFontSz" refFor="ch" refForName="centerShape" op="lte" fact="0.95"/>
              <dgm:constr type="diam" for="ch" ptType="sibTrans" refType="diam" fact="-1"/>
              <dgm:constr type="h" for="ch" forName="sibTrans" refType="w" refFor="ch" refForName="node" fact="0.24"/>
              <dgm:constr type="diam" for="ch" refType="diam" op="equ" fact="-1"/>
              <dgm:constr type="w" for="ch" forName="dummy" val="1"/>
            </dgm:constrLst>
          </dgm:else>
        </dgm:choose>
      </dgm:else>
    </dgm:choose>
    <dgm:ruleLst>
      <dgm:rule type="diam" val="INF" fact="NaN" max="NaN"/>
    </dgm:ruleLst>
    <dgm:forEach name="Name19" axis="ch" ptType="node" cnt="1">
      <dgm:layoutNode name="centerShape" styleLbl="node0">
        <dgm:alg type="tx"/>
        <dgm:shape xmlns:r="http://schemas.openxmlformats.org/officeDocument/2006/relationships" type="ellipse" r:blip="">
          <dgm:adjLst/>
        </dgm:shape>
        <dgm:presOf axis="self"/>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forEach name="Name20" axis="ch">
        <dgm:forEach name="Name21" axis="self" ptType="node">
          <dgm:choose name="Name22">
            <dgm:if name="Name23" axis="par ch" ptType="node node" func="cnt" op="gt" val="1">
              <dgm:layoutNode nam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dummy">
                <dgm:alg type="sp"/>
                <dgm:shape xmlns:r="http://schemas.openxmlformats.org/officeDocument/2006/relationships" r:blip="">
                  <dgm:adjLst/>
                </dgm:shape>
                <dgm:presOf/>
                <dgm:constrLst>
                  <dgm:constr type="h" refType="w"/>
                </dgm:constrLst>
                <dgm:ruleLst/>
              </dgm:layoutNode>
              <dgm:forEach name="sibTransForEach" axis="followSib" ptType="sibTrans" hideLastTrans="0" cnt="1">
                <dgm:layoutNode name="sibTrans" styleLbl="sibTrans2D1">
                  <dgm:alg type="conn">
                    <dgm:param type="connRout" val="curve"/>
                    <dgm:param type="begPts" val="ctr"/>
                    <dgm:param type="endPts" val="ctr"/>
                    <dgm:param type="begSty" val="noArr"/>
                    <dgm:param type="endSty" val="noArr"/>
                    <dgm:param type="dstNode" val="node"/>
                  </dgm:alg>
                  <dgm:shape xmlns:r="http://schemas.openxmlformats.org/officeDocument/2006/relationships" type="conn" r:blip="" zOrderOff="-999">
                    <dgm:adjLst/>
                  </dgm:shape>
                  <dgm:presOf axis="self"/>
                  <dgm:constrLst>
                    <dgm:constr type="begPad"/>
                    <dgm:constr type="endPad"/>
                  </dgm:constrLst>
                  <dgm:ruleLst/>
                </dgm:layoutNode>
              </dgm:forEach>
            </dgm:if>
            <dgm:if name="Name24" axis="par ch" ptType="node node" func="cnt" op="equ" val="1">
              <dgm:layoutNode name="oneComp">
                <dgm:alg type="composite">
                  <dgm:param type="ar" val="1"/>
                </dgm:alg>
                <dgm:shape xmlns:r="http://schemas.openxmlformats.org/officeDocument/2006/relationships" r:blip="">
                  <dgm:adjLst/>
                </dgm:shape>
                <dgm:presOf/>
                <dgm:constrLst>
                  <dgm:constr type="h" refType="w"/>
                  <dgm:constr type="l" for="ch" forName="dummyConnPt" refType="w" fact="0.5"/>
                  <dgm:constr type="t" for="ch" forName="dummyConnPt" refType="w" fact="0.5"/>
                  <dgm:constr type="l" for="ch" forName="oneNode"/>
                  <dgm:constr type="t" for="ch" forName="oneNode"/>
                  <dgm:constr type="h" for="ch" forName="oneNode" refType="h"/>
                  <dgm:constr type="w" for="ch" forName="oneNode" refType="w"/>
                </dgm:constrLst>
                <dgm:ruleLst/>
                <dgm:layoutNode name="dummyConnPt" styleLbl="node1">
                  <dgm:alg type="sp"/>
                  <dgm:shape xmlns:r="http://schemas.openxmlformats.org/officeDocument/2006/relationships" r:blip="">
                    <dgm:adjLst/>
                  </dgm:shape>
                  <dgm:presOf/>
                  <dgm:constrLst>
                    <dgm:constr type="w" val="1"/>
                    <dgm:constr type="h" val="1"/>
                  </dgm:constrLst>
                  <dgm:ruleLst/>
                </dgm:layoutNode>
                <dgm:layoutNode name="oneNode" styleLbl="node1">
                  <dgm:varLst>
                    <dgm:bulletEnabled val="1"/>
                  </dgm:varLst>
                  <dgm:alg type="tx">
                    <dgm:param type="txAnchorVertCh" val="mid"/>
                  </dgm:alg>
                  <dgm:shape xmlns:r="http://schemas.openxmlformats.org/officeDocument/2006/relationships" type="ellipse" r:blip="">
                    <dgm:adjLst/>
                  </dgm:shape>
                  <dgm:presOf axis="desOrSelf" ptType="node"/>
                  <dgm:constrLst>
                    <dgm:constr type="h" refType="w"/>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dgm:layoutNode name="dummya">
                <dgm:alg type="sp"/>
                <dgm:shape xmlns:r="http://schemas.openxmlformats.org/officeDocument/2006/relationships" r:blip="">
                  <dgm:adjLst/>
                </dgm:shape>
                <dgm:presOf/>
                <dgm:constrLst>
                  <dgm:constr type="h" refType="w"/>
                </dgm:constrLst>
                <dgm:ruleLst/>
              </dgm:layoutNode>
              <dgm:layoutNode name="dummyb">
                <dgm:alg type="sp"/>
                <dgm:shape xmlns:r="http://schemas.openxmlformats.org/officeDocument/2006/relationships" r:blip="">
                  <dgm:adjLst/>
                </dgm:shape>
                <dgm:presOf/>
                <dgm:constrLst>
                  <dgm:constr type="h" refType="w"/>
                </dgm:constrLst>
                <dgm:ruleLst/>
              </dgm:layoutNode>
              <dgm:layoutNode name="dummyc">
                <dgm:alg type="sp"/>
                <dgm:shape xmlns:r="http://schemas.openxmlformats.org/officeDocument/2006/relationships" r:blip="">
                  <dgm:adjLst/>
                </dgm:shape>
                <dgm:presOf/>
                <dgm:constrLst>
                  <dgm:constr type="h" refType="w"/>
                </dgm:constrLst>
                <dgm:ruleLst/>
              </dgm:layoutNode>
              <dgm:forEach name="sibTransForEach1" axis="followSib" ptType="sibTrans" hideLastTrans="0" cnt="1">
                <dgm:layoutNode name="singleconn" styleLbl="sibTrans2D1">
                  <dgm:alg type="conn">
                    <dgm:param type="connRout" val="longCurve"/>
                    <dgm:param type="begPts" val="bCtr"/>
                    <dgm:param type="endPts" val="tCtr"/>
                    <dgm:param type="begSty" val="noArr"/>
                    <dgm:param type="endSty" val="noArr"/>
                    <dgm:param type="srcNode" val="dummyConnPt"/>
                    <dgm:param type="dstNode" val="dummyConnPt"/>
                  </dgm:alg>
                  <dgm:shape xmlns:r="http://schemas.openxmlformats.org/officeDocument/2006/relationships" type="conn" r:blip="" zOrderOff="-999">
                    <dgm:adjLst/>
                  </dgm:shape>
                  <dgm:presOf axis="self"/>
                  <dgm:constrLst>
                    <dgm:constr type="begPad"/>
                    <dgm:constr type="endPad"/>
                  </dgm:constrLst>
                  <dgm:ruleLst/>
                </dgm:layoutNode>
              </dgm:forEach>
            </dgm:if>
            <dgm:else name="Name25"/>
          </dgm:choos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p:cNvSpPr>
            <a:spLocks noGrp="1"/>
          </p:cNvSpPr>
          <p:nvPr>
            <p:ph type="dt" sz="half" idx="10"/>
          </p:nvPr>
        </p:nvSpPr>
        <p:spPr/>
        <p:txBody>
          <a:bodyPr/>
          <a:lstStyle/>
          <a:p>
            <a:fld id="{5923F103-BC34-4FE4-A40E-EDDEECFDA5D0}" type="datetimeFigureOut">
              <a:rPr lang="en-US" smtClean="0"/>
              <a:pPr/>
              <a:t>12/10/2024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10406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53086D93-FCAC-47E0-A2EE-787E62CA814C}" type="datetimeFigureOut">
              <a:rPr lang="en-US" smtClean="0"/>
              <a:t>12/10/2024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6797909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CDA879A6-0FD0-4734-A311-86BFCA472E6E}" type="datetimeFigureOut">
              <a:rPr lang="en-US" smtClean="0"/>
              <a:t>12/10/2024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393769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10"/>
          </p:nvPr>
        </p:nvSpPr>
        <p:spPr/>
        <p:txBody>
          <a:bodyPr/>
          <a:lstStyle/>
          <a:p>
            <a:fld id="{19C9CA7B-DFD4-44B5-8C60-D14B8CD1FB59}" type="datetimeFigureOut">
              <a:rPr lang="en-US" smtClean="0"/>
              <a:t>12/10/2024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189161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F34E6425-0181-43F2-84FC-787E803FD2F8}" type="datetimeFigureOut">
              <a:rPr lang="en-US" smtClean="0"/>
              <a:t>12/10/2024</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619397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p:cNvSpPr>
            <a:spLocks noGrp="1"/>
          </p:cNvSpPr>
          <p:nvPr>
            <p:ph type="dt" sz="half" idx="10"/>
          </p:nvPr>
        </p:nvSpPr>
        <p:spPr/>
        <p:txBody>
          <a:bodyPr/>
          <a:lstStyle/>
          <a:p>
            <a:fld id="{3BDB8791-F1B0-41E7-B7FD-A781E65C4266}" type="datetimeFigureOut">
              <a:rPr lang="en-US" smtClean="0"/>
              <a:t>12/10/2024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94528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p:cNvSpPr>
            <a:spLocks noGrp="1"/>
          </p:cNvSpPr>
          <p:nvPr>
            <p:ph type="dt" sz="half" idx="10"/>
          </p:nvPr>
        </p:nvSpPr>
        <p:spPr/>
        <p:txBody>
          <a:bodyPr/>
          <a:lstStyle/>
          <a:p>
            <a:fld id="{5FDD63B2-E120-4ED8-B27B-C685F510A5FE}" type="datetimeFigureOut">
              <a:rPr lang="en-US" smtClean="0"/>
              <a:t>12/10/2024</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322054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GB"/>
          </a:p>
        </p:txBody>
      </p:sp>
      <p:sp>
        <p:nvSpPr>
          <p:cNvPr id="3" name="Date Placeholder 2"/>
          <p:cNvSpPr>
            <a:spLocks noGrp="1"/>
          </p:cNvSpPr>
          <p:nvPr>
            <p:ph type="dt" sz="half" idx="10"/>
          </p:nvPr>
        </p:nvSpPr>
        <p:spPr/>
        <p:txBody>
          <a:bodyPr/>
          <a:lstStyle/>
          <a:p>
            <a:fld id="{7AA18ACC-A947-437B-A130-35BD54FDF1E9}" type="datetimeFigureOut">
              <a:rPr lang="en-US" smtClean="0"/>
              <a:t>12/10/2024</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8545375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C8D7E02-BCB8-4D50-A234-369438C08659}" type="datetimeFigureOut">
              <a:rPr lang="en-US" smtClean="0"/>
              <a:t>12/10/2024</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910165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76E86A4C-8E40-4F87-A4F0-01A0687C5742}" type="datetimeFigureOut">
              <a:rPr lang="en-US" smtClean="0"/>
              <a:t>12/10/2024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128360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35E72C73-2D91-4E12-BA25-F0AA0C03599B}" type="datetimeFigureOut">
              <a:rPr lang="en-US" smtClean="0"/>
              <a:t>12/10/2024</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358710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BE451C3-0FF4-47C4-B829-773ADF60F88C}" type="datetimeFigureOut">
              <a:rPr lang="en-US" smtClean="0"/>
              <a:t>12/10/2024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
              </a:t>
            </a:r>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45320930"/>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81" r:id="rId7"/>
    <p:sldLayoutId id="2147483682" r:id="rId8"/>
    <p:sldLayoutId id="2147483683" r:id="rId9"/>
    <p:sldLayoutId id="2147483684" r:id="rId10"/>
    <p:sldLayoutId id="2147483685"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254106"/>
            <a:ext cx="9144000" cy="2387600"/>
          </a:xfrm>
        </p:spPr>
        <p:txBody>
          <a:bodyPr/>
          <a:lstStyle/>
          <a:p>
            <a:r>
              <a:rPr lang="en-GB" dirty="0"/>
              <a:t>Learning Aim B</a:t>
            </a:r>
          </a:p>
        </p:txBody>
      </p:sp>
      <p:sp>
        <p:nvSpPr>
          <p:cNvPr id="4" name="Subtitle 3"/>
          <p:cNvSpPr>
            <a:spLocks noGrp="1"/>
          </p:cNvSpPr>
          <p:nvPr>
            <p:ph type="subTitle" idx="1"/>
          </p:nvPr>
        </p:nvSpPr>
        <p:spPr>
          <a:xfrm>
            <a:off x="1524000" y="3713894"/>
            <a:ext cx="9144000" cy="1655762"/>
          </a:xfrm>
        </p:spPr>
        <p:txBody>
          <a:bodyPr/>
          <a:lstStyle/>
          <a:p>
            <a:r>
              <a:rPr lang="en-GB" sz="3000" kern="0" dirty="0"/>
              <a:t>Management and Leadership Styles and Skills </a:t>
            </a:r>
          </a:p>
          <a:p>
            <a:endParaRPr lang="en-GB" dirty="0"/>
          </a:p>
        </p:txBody>
      </p:sp>
    </p:spTree>
    <p:extLst>
      <p:ext uri="{BB962C8B-B14F-4D97-AF65-F5344CB8AC3E}">
        <p14:creationId xmlns:p14="http://schemas.microsoft.com/office/powerpoint/2010/main" val="15770926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Daniel Goleman (1995, 2001)</a:t>
            </a:r>
          </a:p>
        </p:txBody>
      </p:sp>
      <p:graphicFrame>
        <p:nvGraphicFramePr>
          <p:cNvPr id="4" name="Diagram 3"/>
          <p:cNvGraphicFramePr/>
          <p:nvPr>
            <p:extLst>
              <p:ext uri="{D42A27DB-BD31-4B8C-83A1-F6EECF244321}">
                <p14:modId xmlns:p14="http://schemas.microsoft.com/office/powerpoint/2010/main" val="1162464054"/>
              </p:ext>
            </p:extLst>
          </p:nvPr>
        </p:nvGraphicFramePr>
        <p:xfrm>
          <a:off x="2054679" y="1690688"/>
          <a:ext cx="8082642" cy="487355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32409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54628" y="973668"/>
            <a:ext cx="9261740" cy="706964"/>
          </a:xfrm>
        </p:spPr>
        <p:txBody>
          <a:bodyPr/>
          <a:lstStyle/>
          <a:p>
            <a:r>
              <a:rPr lang="en-GB" dirty="0"/>
              <a:t>Communicating</a:t>
            </a:r>
          </a:p>
        </p:txBody>
      </p:sp>
      <p:sp>
        <p:nvSpPr>
          <p:cNvPr id="3" name="Content Placeholder 2"/>
          <p:cNvSpPr>
            <a:spLocks noGrp="1"/>
          </p:cNvSpPr>
          <p:nvPr>
            <p:ph idx="1"/>
          </p:nvPr>
        </p:nvSpPr>
        <p:spPr>
          <a:xfrm>
            <a:off x="654628" y="2369128"/>
            <a:ext cx="9325985" cy="3650672"/>
          </a:xfrm>
        </p:spPr>
        <p:txBody>
          <a:bodyPr>
            <a:normAutofit fontScale="92500" lnSpcReduction="10000"/>
          </a:bodyPr>
          <a:lstStyle/>
          <a:p>
            <a:pPr marL="0" indent="0">
              <a:buNone/>
            </a:pPr>
            <a:r>
              <a:rPr lang="en-GB" b="1" u="sng" dirty="0"/>
              <a:t>Communication includes:</a:t>
            </a:r>
          </a:p>
          <a:p>
            <a:r>
              <a:rPr lang="en-GB" dirty="0"/>
              <a:t>Non-verbal signals</a:t>
            </a:r>
          </a:p>
          <a:p>
            <a:r>
              <a:rPr lang="en-GB" dirty="0"/>
              <a:t>Active listening</a:t>
            </a:r>
          </a:p>
          <a:p>
            <a:r>
              <a:rPr lang="en-GB" dirty="0"/>
              <a:t>Speaking </a:t>
            </a:r>
          </a:p>
          <a:p>
            <a:r>
              <a:rPr lang="en-GB" dirty="0"/>
              <a:t>Observing</a:t>
            </a:r>
          </a:p>
          <a:p>
            <a:r>
              <a:rPr lang="en-GB" dirty="0"/>
              <a:t>Interpreting what is being communicated to you</a:t>
            </a:r>
          </a:p>
          <a:p>
            <a:r>
              <a:rPr lang="en-GB" dirty="0"/>
              <a:t>Thinking </a:t>
            </a:r>
          </a:p>
          <a:p>
            <a:r>
              <a:rPr lang="en-GB" dirty="0"/>
              <a:t>Synthesising</a:t>
            </a:r>
          </a:p>
          <a:p>
            <a:pPr marL="0" indent="0">
              <a:buNone/>
            </a:pPr>
            <a:endParaRPr lang="en-GB" dirty="0"/>
          </a:p>
        </p:txBody>
      </p:sp>
    </p:spTree>
    <p:extLst>
      <p:ext uri="{BB962C8B-B14F-4D97-AF65-F5344CB8AC3E}">
        <p14:creationId xmlns:p14="http://schemas.microsoft.com/office/powerpoint/2010/main" val="2332668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35409" y="963277"/>
            <a:ext cx="8761413" cy="706964"/>
          </a:xfrm>
        </p:spPr>
        <p:txBody>
          <a:bodyPr/>
          <a:lstStyle/>
          <a:p>
            <a:r>
              <a:rPr lang="en-GB" dirty="0"/>
              <a:t>Providing feedback</a:t>
            </a:r>
          </a:p>
        </p:txBody>
      </p:sp>
      <p:sp>
        <p:nvSpPr>
          <p:cNvPr id="3" name="Content Placeholder 2"/>
          <p:cNvSpPr>
            <a:spLocks noGrp="1"/>
          </p:cNvSpPr>
          <p:nvPr>
            <p:ph idx="1"/>
          </p:nvPr>
        </p:nvSpPr>
        <p:spPr>
          <a:xfrm>
            <a:off x="540327" y="2317172"/>
            <a:ext cx="11170228" cy="4042063"/>
          </a:xfrm>
        </p:spPr>
        <p:txBody>
          <a:bodyPr>
            <a:normAutofit fontScale="85000" lnSpcReduction="20000"/>
          </a:bodyPr>
          <a:lstStyle/>
          <a:p>
            <a:pPr marL="0" indent="0">
              <a:buNone/>
            </a:pPr>
            <a:r>
              <a:rPr lang="en-GB" dirty="0"/>
              <a:t>Managers often have to provide feedback as part of the appraisal process and it can sometimes motivate/de-motivate. The feedback should be structured against the goals and standards that were expected of the employee. </a:t>
            </a:r>
          </a:p>
          <a:p>
            <a:pPr marL="0" indent="0">
              <a:buNone/>
            </a:pPr>
            <a:endParaRPr lang="en-GB" dirty="0"/>
          </a:p>
          <a:p>
            <a:pPr marL="0" indent="0">
              <a:buNone/>
            </a:pPr>
            <a:r>
              <a:rPr lang="en-GB" dirty="0"/>
              <a:t>Key rules when providing feedback are that it must be:</a:t>
            </a:r>
          </a:p>
          <a:p>
            <a:r>
              <a:rPr lang="en-GB" dirty="0"/>
              <a:t>Well considered</a:t>
            </a:r>
          </a:p>
          <a:p>
            <a:r>
              <a:rPr lang="en-GB" dirty="0"/>
              <a:t>Justifiable</a:t>
            </a:r>
          </a:p>
          <a:p>
            <a:r>
              <a:rPr lang="en-GB" dirty="0"/>
              <a:t>Easy to understand</a:t>
            </a:r>
          </a:p>
          <a:p>
            <a:r>
              <a:rPr lang="en-GB" dirty="0"/>
              <a:t>Honest</a:t>
            </a:r>
          </a:p>
          <a:p>
            <a:r>
              <a:rPr lang="en-GB" dirty="0"/>
              <a:t>Impartial</a:t>
            </a:r>
          </a:p>
          <a:p>
            <a:r>
              <a:rPr lang="en-GB" dirty="0"/>
              <a:t>SMART</a:t>
            </a:r>
          </a:p>
        </p:txBody>
      </p:sp>
    </p:spTree>
    <p:extLst>
      <p:ext uri="{BB962C8B-B14F-4D97-AF65-F5344CB8AC3E}">
        <p14:creationId xmlns:p14="http://schemas.microsoft.com/office/powerpoint/2010/main" val="42180782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1888" y="19050"/>
            <a:ext cx="13279271" cy="929214"/>
          </a:xfrm>
        </p:spPr>
        <p:txBody>
          <a:bodyPr/>
          <a:lstStyle/>
          <a:p>
            <a:pPr marL="0" indent="0">
              <a:buNone/>
            </a:pPr>
            <a:r>
              <a:rPr lang="en-GB" sz="2000" dirty="0"/>
              <a:t>Please read through “The other way round” on page 82 and 83 and answer the questions</a:t>
            </a:r>
          </a:p>
        </p:txBody>
      </p:sp>
      <p:pic>
        <p:nvPicPr>
          <p:cNvPr id="1026" name="Picture 2" descr="edf2bec7-7a31-4844-907d-26538d525b47@eurprd05"/>
          <p:cNvPicPr>
            <a:picLocks noChangeAspect="1" noChangeArrowheads="1"/>
          </p:cNvPicPr>
          <p:nvPr/>
        </p:nvPicPr>
        <p:blipFill rotWithShape="1">
          <a:blip r:embed="rId2">
            <a:extLst>
              <a:ext uri="{28A0092B-C50C-407E-A947-70E740481C1C}">
                <a14:useLocalDpi xmlns:a14="http://schemas.microsoft.com/office/drawing/2010/main" val="0"/>
              </a:ext>
            </a:extLst>
          </a:blip>
          <a:srcRect l="19375" t="51796" r="7478" b="14617"/>
          <a:stretch/>
        </p:blipFill>
        <p:spPr bwMode="auto">
          <a:xfrm>
            <a:off x="136476" y="384814"/>
            <a:ext cx="7559262" cy="2603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7" name="Picture 3" descr="7730d800-4abd-4201-a7a1-d06ac5306961@eurprd05"/>
          <p:cNvPicPr>
            <a:picLocks noChangeAspect="1" noChangeArrowheads="1"/>
          </p:cNvPicPr>
          <p:nvPr/>
        </p:nvPicPr>
        <p:blipFill rotWithShape="1">
          <a:blip r:embed="rId3">
            <a:extLst>
              <a:ext uri="{28A0092B-C50C-407E-A947-70E740481C1C}">
                <a14:useLocalDpi xmlns:a14="http://schemas.microsoft.com/office/drawing/2010/main" val="0"/>
              </a:ext>
            </a:extLst>
          </a:blip>
          <a:srcRect l="9939" t="5886" r="9342" b="27776"/>
          <a:stretch/>
        </p:blipFill>
        <p:spPr bwMode="auto">
          <a:xfrm>
            <a:off x="5554639" y="2834165"/>
            <a:ext cx="6528179" cy="40238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14340797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8374" y="952886"/>
            <a:ext cx="8761413" cy="706964"/>
          </a:xfrm>
        </p:spPr>
        <p:txBody>
          <a:bodyPr/>
          <a:lstStyle/>
          <a:p>
            <a:r>
              <a:rPr lang="en-GB" dirty="0"/>
              <a:t>Check </a:t>
            </a:r>
            <a:r>
              <a:rPr lang="en-GB"/>
              <a:t>my learning:</a:t>
            </a:r>
            <a:endParaRPr lang="en-GB" dirty="0"/>
          </a:p>
        </p:txBody>
      </p:sp>
      <p:sp>
        <p:nvSpPr>
          <p:cNvPr id="3" name="Content Placeholder 2"/>
          <p:cNvSpPr>
            <a:spLocks noGrp="1"/>
          </p:cNvSpPr>
          <p:nvPr>
            <p:ph idx="1"/>
          </p:nvPr>
        </p:nvSpPr>
        <p:spPr>
          <a:xfrm>
            <a:off x="488373" y="2603500"/>
            <a:ext cx="11232571" cy="3416300"/>
          </a:xfrm>
        </p:spPr>
        <p:txBody>
          <a:bodyPr>
            <a:normAutofit/>
          </a:bodyPr>
          <a:lstStyle/>
          <a:p>
            <a:pPr marL="0" indent="0">
              <a:buNone/>
            </a:pPr>
            <a:r>
              <a:rPr lang="en-GB" sz="2400" dirty="0"/>
              <a:t>1. How do we adapt the way that we communicate according to the audience and situation? </a:t>
            </a:r>
          </a:p>
          <a:p>
            <a:pPr marL="0" indent="0">
              <a:buNone/>
            </a:pPr>
            <a:endParaRPr lang="en-GB" sz="2400" dirty="0"/>
          </a:p>
          <a:p>
            <a:pPr marL="0" indent="0">
              <a:buNone/>
            </a:pPr>
            <a:r>
              <a:rPr lang="en-GB" sz="2400" dirty="0"/>
              <a:t>Ext: Evaluate (make a judgement) the ways that we use to communicate effectively and which ones are less successful?</a:t>
            </a:r>
          </a:p>
        </p:txBody>
      </p:sp>
    </p:spTree>
    <p:extLst>
      <p:ext uri="{BB962C8B-B14F-4D97-AF65-F5344CB8AC3E}">
        <p14:creationId xmlns:p14="http://schemas.microsoft.com/office/powerpoint/2010/main" val="950773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1000"/>
                                        <p:tgtEl>
                                          <p:spTgt spid="3">
                                            <p:txEl>
                                              <p:pRg st="2" end="2"/>
                                            </p:txEl>
                                          </p:spTgt>
                                        </p:tgtEl>
                                      </p:cBhvr>
                                    </p:animEffect>
                                    <p:anim calcmode="lin" valueType="num">
                                      <p:cBhvr>
                                        <p:cTn id="14" dur="1000" fill="hold"/>
                                        <p:tgtEl>
                                          <p:spTgt spid="3">
                                            <p:txEl>
                                              <p:pRg st="2" end="2"/>
                                            </p:txEl>
                                          </p:spTgt>
                                        </p:tgtEl>
                                        <p:attrNameLst>
                                          <p:attrName>ppt_x</p:attrName>
                                        </p:attrNameLst>
                                      </p:cBhvr>
                                      <p:tavLst>
                                        <p:tav tm="0">
                                          <p:val>
                                            <p:strVal val="#ppt_x"/>
                                          </p:val>
                                        </p:tav>
                                        <p:tav tm="100000">
                                          <p:val>
                                            <p:strVal val="#ppt_x"/>
                                          </p:val>
                                        </p:tav>
                                      </p:tavLst>
                                    </p:anim>
                                    <p:anim calcmode="lin" valueType="num">
                                      <p:cBhvr>
                                        <p:cTn id="15" dur="1000" fill="hold"/>
                                        <p:tgtEl>
                                          <p:spTgt spid="3">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5018" y="973668"/>
            <a:ext cx="9251349" cy="706964"/>
          </a:xfrm>
        </p:spPr>
        <p:txBody>
          <a:bodyPr/>
          <a:lstStyle/>
          <a:p>
            <a:r>
              <a:rPr lang="en-GB" dirty="0"/>
              <a:t>Leading by example – class discussion</a:t>
            </a:r>
          </a:p>
        </p:txBody>
      </p:sp>
      <p:sp>
        <p:nvSpPr>
          <p:cNvPr id="3" name="Content Placeholder 2"/>
          <p:cNvSpPr>
            <a:spLocks noGrp="1"/>
          </p:cNvSpPr>
          <p:nvPr>
            <p:ph idx="1"/>
          </p:nvPr>
        </p:nvSpPr>
        <p:spPr>
          <a:xfrm>
            <a:off x="540327" y="2493818"/>
            <a:ext cx="11274137" cy="3910445"/>
          </a:xfrm>
        </p:spPr>
        <p:txBody>
          <a:bodyPr>
            <a:noAutofit/>
          </a:bodyPr>
          <a:lstStyle/>
          <a:p>
            <a:pPr>
              <a:buFont typeface="+mj-lt"/>
              <a:buAutoNum type="arabicPeriod"/>
            </a:pPr>
            <a:r>
              <a:rPr lang="en-GB" sz="2400" dirty="0"/>
              <a:t>How do employees feel when leaders ‘hide away in their offices’ and just ‘give orders’?</a:t>
            </a:r>
          </a:p>
          <a:p>
            <a:pPr>
              <a:buAutoNum type="arabicPeriod"/>
            </a:pPr>
            <a:endParaRPr lang="en-GB" sz="2400" dirty="0"/>
          </a:p>
          <a:p>
            <a:pPr>
              <a:buAutoNum type="arabicPeriod"/>
            </a:pPr>
            <a:r>
              <a:rPr lang="en-GB" sz="2400" dirty="0"/>
              <a:t>Do good leaders lead by example or only give orders?</a:t>
            </a:r>
          </a:p>
          <a:p>
            <a:pPr>
              <a:buFont typeface="+mj-lt"/>
              <a:buAutoNum type="arabicPeriod"/>
            </a:pPr>
            <a:endParaRPr lang="en-GB" sz="2400" dirty="0"/>
          </a:p>
          <a:p>
            <a:pPr>
              <a:buFont typeface="+mj-lt"/>
              <a:buAutoNum type="arabicPeriod"/>
            </a:pPr>
            <a:r>
              <a:rPr lang="en-GB" sz="2400" dirty="0"/>
              <a:t>How do employees feel when leaders get involved in all aspects of the business? When leaders go beyond what is expected of them and act as role models. Example – Waitrose, Store manager putting stock out and saying goodbye to all before leaving.</a:t>
            </a:r>
          </a:p>
          <a:p>
            <a:pPr algn="ctr">
              <a:buFont typeface="+mj-lt"/>
              <a:buAutoNum type="arabicPeriod"/>
            </a:pPr>
            <a:endParaRPr lang="en-GB" sz="2000" b="1" dirty="0"/>
          </a:p>
          <a:p>
            <a:pPr marL="0" indent="0" algn="ctr">
              <a:buNone/>
            </a:pPr>
            <a:r>
              <a:rPr lang="en-GB" sz="2000" b="1" dirty="0"/>
              <a:t>This fosters a team or family business community.</a:t>
            </a:r>
          </a:p>
        </p:txBody>
      </p:sp>
    </p:spTree>
    <p:extLst>
      <p:ext uri="{BB962C8B-B14F-4D97-AF65-F5344CB8AC3E}">
        <p14:creationId xmlns:p14="http://schemas.microsoft.com/office/powerpoint/2010/main" val="18541663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 calcmode="lin" valueType="num">
                                      <p:cBhvr additive="base">
                                        <p:cTn id="12"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3"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3">
                                            <p:txEl>
                                              <p:pRg st="4" end="4"/>
                                            </p:txEl>
                                          </p:spTgt>
                                        </p:tgtEl>
                                        <p:attrNameLst>
                                          <p:attrName>style.visibility</p:attrName>
                                        </p:attrNameLst>
                                      </p:cBhvr>
                                      <p:to>
                                        <p:strVal val="visible"/>
                                      </p:to>
                                    </p:set>
                                    <p:anim calcmode="lin" valueType="num">
                                      <p:cBhvr additive="base">
                                        <p:cTn id="18"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19"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nodeType="clickEffect">
                                  <p:stCondLst>
                                    <p:cond delay="0"/>
                                  </p:stCondLst>
                                  <p:childTnLst>
                                    <p:set>
                                      <p:cBhvr>
                                        <p:cTn id="23" dur="1" fill="hold">
                                          <p:stCondLst>
                                            <p:cond delay="0"/>
                                          </p:stCondLst>
                                        </p:cTn>
                                        <p:tgtEl>
                                          <p:spTgt spid="3">
                                            <p:txEl>
                                              <p:pRg st="6" end="6"/>
                                            </p:txEl>
                                          </p:spTgt>
                                        </p:tgtEl>
                                        <p:attrNameLst>
                                          <p:attrName>style.visibility</p:attrName>
                                        </p:attrNameLst>
                                      </p:cBhvr>
                                      <p:to>
                                        <p:strVal val="visible"/>
                                      </p:to>
                                    </p:set>
                                    <p:anim calcmode="lin" valueType="num">
                                      <p:cBhvr additive="base">
                                        <p:cTn id="24"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5"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Management and Leadership Styles</a:t>
            </a:r>
          </a:p>
        </p:txBody>
      </p:sp>
      <p:sp>
        <p:nvSpPr>
          <p:cNvPr id="3" name="Content Placeholder 2"/>
          <p:cNvSpPr>
            <a:spLocks noGrp="1"/>
          </p:cNvSpPr>
          <p:nvPr>
            <p:ph idx="1"/>
          </p:nvPr>
        </p:nvSpPr>
        <p:spPr>
          <a:xfrm>
            <a:off x="623455" y="2603500"/>
            <a:ext cx="10983189" cy="3416300"/>
          </a:xfrm>
        </p:spPr>
        <p:txBody>
          <a:bodyPr>
            <a:normAutofit fontScale="77500" lnSpcReduction="20000"/>
          </a:bodyPr>
          <a:lstStyle/>
          <a:p>
            <a:pPr marL="0" indent="0">
              <a:buNone/>
            </a:pPr>
            <a:r>
              <a:rPr lang="en-GB" dirty="0"/>
              <a:t>As we go through each leadership style, think of advantages and disadvantages of them:</a:t>
            </a:r>
          </a:p>
          <a:p>
            <a:endParaRPr lang="en-GB" dirty="0"/>
          </a:p>
          <a:p>
            <a:r>
              <a:rPr lang="en-GB" dirty="0"/>
              <a:t>Autocratic style – power and control, strict obedience to authority</a:t>
            </a:r>
          </a:p>
          <a:p>
            <a:r>
              <a:rPr lang="en-GB" dirty="0"/>
              <a:t>Democratic/Participative – involves team members in decision making</a:t>
            </a:r>
          </a:p>
          <a:p>
            <a:r>
              <a:rPr lang="en-GB" dirty="0"/>
              <a:t>Paternalistic – dominant paternal/maternal figure</a:t>
            </a:r>
          </a:p>
          <a:p>
            <a:r>
              <a:rPr lang="en-GB" dirty="0"/>
              <a:t>Laissez-faire – hands off and free- reign</a:t>
            </a:r>
          </a:p>
          <a:p>
            <a:r>
              <a:rPr lang="en-GB" dirty="0"/>
              <a:t>Transactional – adapt own behaviour to suit employees skills and the situation</a:t>
            </a:r>
          </a:p>
          <a:p>
            <a:r>
              <a:rPr lang="en-GB" dirty="0"/>
              <a:t>Transformational – leader looks to strengthen employee through investing in them</a:t>
            </a:r>
          </a:p>
          <a:p>
            <a:r>
              <a:rPr lang="en-GB" dirty="0"/>
              <a:t>Charismatic – engages and motivates people through his/her own motivational attitude</a:t>
            </a:r>
          </a:p>
          <a:p>
            <a:endParaRPr lang="en-GB" dirty="0"/>
          </a:p>
          <a:p>
            <a:endParaRPr lang="en-GB" dirty="0"/>
          </a:p>
          <a:p>
            <a:endParaRPr lang="en-GB" dirty="0"/>
          </a:p>
          <a:p>
            <a:endParaRPr lang="en-GB" dirty="0"/>
          </a:p>
        </p:txBody>
      </p:sp>
    </p:spTree>
    <p:extLst>
      <p:ext uri="{BB962C8B-B14F-4D97-AF65-F5344CB8AC3E}">
        <p14:creationId xmlns:p14="http://schemas.microsoft.com/office/powerpoint/2010/main" val="32396472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 calcmode="lin" valueType="num">
                                      <p:cBhvr additive="base">
                                        <p:cTn id="13"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 calcmode="lin" valueType="num">
                                      <p:cBhvr additive="base">
                                        <p:cTn id="19"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3" end="3"/>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anim calcmode="lin" valueType="num">
                                      <p:cBhvr additive="base">
                                        <p:cTn id="23"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3">
                                            <p:txEl>
                                              <p:pRg st="5" end="5"/>
                                            </p:txEl>
                                          </p:spTgt>
                                        </p:tgtEl>
                                        <p:attrNameLst>
                                          <p:attrName>style.visibility</p:attrName>
                                        </p:attrNameLst>
                                      </p:cBhvr>
                                      <p:to>
                                        <p:strVal val="visible"/>
                                      </p:to>
                                    </p:set>
                                    <p:animEffect transition="in" filter="fade">
                                      <p:cBhvr>
                                        <p:cTn id="29" dur="1000"/>
                                        <p:tgtEl>
                                          <p:spTgt spid="3">
                                            <p:txEl>
                                              <p:pRg st="5" end="5"/>
                                            </p:txEl>
                                          </p:spTgt>
                                        </p:tgtEl>
                                      </p:cBhvr>
                                    </p:animEffect>
                                    <p:anim calcmode="lin" valueType="num">
                                      <p:cBhvr>
                                        <p:cTn id="30" dur="1000" fill="hold"/>
                                        <p:tgtEl>
                                          <p:spTgt spid="3">
                                            <p:txEl>
                                              <p:pRg st="5" end="5"/>
                                            </p:txEl>
                                          </p:spTgt>
                                        </p:tgtEl>
                                        <p:attrNameLst>
                                          <p:attrName>ppt_x</p:attrName>
                                        </p:attrNameLst>
                                      </p:cBhvr>
                                      <p:tavLst>
                                        <p:tav tm="0">
                                          <p:val>
                                            <p:strVal val="#ppt_x"/>
                                          </p:val>
                                        </p:tav>
                                        <p:tav tm="100000">
                                          <p:val>
                                            <p:strVal val="#ppt_x"/>
                                          </p:val>
                                        </p:tav>
                                      </p:tavLst>
                                    </p:anim>
                                    <p:anim calcmode="lin" valueType="num">
                                      <p:cBhvr>
                                        <p:cTn id="31" dur="1000" fill="hold"/>
                                        <p:tgtEl>
                                          <p:spTgt spid="3">
                                            <p:txEl>
                                              <p:pRg st="5" end="5"/>
                                            </p:txEl>
                                          </p:spTgt>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2" presetClass="entr" presetSubtype="4" fill="hold" nodeType="clickEffect">
                                  <p:stCondLst>
                                    <p:cond delay="0"/>
                                  </p:stCondLst>
                                  <p:childTnLst>
                                    <p:set>
                                      <p:cBhvr>
                                        <p:cTn id="35" dur="1" fill="hold">
                                          <p:stCondLst>
                                            <p:cond delay="0"/>
                                          </p:stCondLst>
                                        </p:cTn>
                                        <p:tgtEl>
                                          <p:spTgt spid="3">
                                            <p:txEl>
                                              <p:pRg st="6" end="6"/>
                                            </p:txEl>
                                          </p:spTgt>
                                        </p:tgtEl>
                                        <p:attrNameLst>
                                          <p:attrName>style.visibility</p:attrName>
                                        </p:attrNameLst>
                                      </p:cBhvr>
                                      <p:to>
                                        <p:strVal val="visible"/>
                                      </p:to>
                                    </p:set>
                                    <p:anim calcmode="lin" valueType="num">
                                      <p:cBhvr additive="base">
                                        <p:cTn id="36"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7"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nodeType="clickEffect">
                                  <p:stCondLst>
                                    <p:cond delay="0"/>
                                  </p:stCondLst>
                                  <p:childTnLst>
                                    <p:set>
                                      <p:cBhvr>
                                        <p:cTn id="41" dur="1" fill="hold">
                                          <p:stCondLst>
                                            <p:cond delay="0"/>
                                          </p:stCondLst>
                                        </p:cTn>
                                        <p:tgtEl>
                                          <p:spTgt spid="3">
                                            <p:txEl>
                                              <p:pRg st="7" end="7"/>
                                            </p:txEl>
                                          </p:spTgt>
                                        </p:tgtEl>
                                        <p:attrNameLst>
                                          <p:attrName>style.visibility</p:attrName>
                                        </p:attrNameLst>
                                      </p:cBhvr>
                                      <p:to>
                                        <p:strVal val="visible"/>
                                      </p:to>
                                    </p:set>
                                    <p:animEffect transition="in" filter="fade">
                                      <p:cBhvr>
                                        <p:cTn id="42" dur="1000"/>
                                        <p:tgtEl>
                                          <p:spTgt spid="3">
                                            <p:txEl>
                                              <p:pRg st="7" end="7"/>
                                            </p:txEl>
                                          </p:spTgt>
                                        </p:tgtEl>
                                      </p:cBhvr>
                                    </p:animEffect>
                                    <p:anim calcmode="lin" valueType="num">
                                      <p:cBhvr>
                                        <p:cTn id="43" dur="1000" fill="hold"/>
                                        <p:tgtEl>
                                          <p:spTgt spid="3">
                                            <p:txEl>
                                              <p:pRg st="7" end="7"/>
                                            </p:txEl>
                                          </p:spTgt>
                                        </p:tgtEl>
                                        <p:attrNameLst>
                                          <p:attrName>ppt_x</p:attrName>
                                        </p:attrNameLst>
                                      </p:cBhvr>
                                      <p:tavLst>
                                        <p:tav tm="0">
                                          <p:val>
                                            <p:strVal val="#ppt_x"/>
                                          </p:val>
                                        </p:tav>
                                        <p:tav tm="100000">
                                          <p:val>
                                            <p:strVal val="#ppt_x"/>
                                          </p:val>
                                        </p:tav>
                                      </p:tavLst>
                                    </p:anim>
                                    <p:anim calcmode="lin" valueType="num">
                                      <p:cBhvr>
                                        <p:cTn id="44" dur="1000" fill="hold"/>
                                        <p:tgtEl>
                                          <p:spTgt spid="3">
                                            <p:txEl>
                                              <p:pRg st="7" end="7"/>
                                            </p:txEl>
                                          </p:spTgt>
                                        </p:tgtEl>
                                        <p:attrNameLst>
                                          <p:attrName>ppt_y</p:attrName>
                                        </p:attrNameLst>
                                      </p:cBhvr>
                                      <p:tavLst>
                                        <p:tav tm="0">
                                          <p:val>
                                            <p:strVal val="#ppt_y+.1"/>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42" presetClass="entr" presetSubtype="0" fill="hold" nodeType="clickEffect">
                                  <p:stCondLst>
                                    <p:cond delay="0"/>
                                  </p:stCondLst>
                                  <p:childTnLst>
                                    <p:set>
                                      <p:cBhvr>
                                        <p:cTn id="48" dur="1" fill="hold">
                                          <p:stCondLst>
                                            <p:cond delay="0"/>
                                          </p:stCondLst>
                                        </p:cTn>
                                        <p:tgtEl>
                                          <p:spTgt spid="3">
                                            <p:txEl>
                                              <p:pRg st="8" end="8"/>
                                            </p:txEl>
                                          </p:spTgt>
                                        </p:tgtEl>
                                        <p:attrNameLst>
                                          <p:attrName>style.visibility</p:attrName>
                                        </p:attrNameLst>
                                      </p:cBhvr>
                                      <p:to>
                                        <p:strVal val="visible"/>
                                      </p:to>
                                    </p:set>
                                    <p:animEffect transition="in" filter="fade">
                                      <p:cBhvr>
                                        <p:cTn id="49" dur="1000"/>
                                        <p:tgtEl>
                                          <p:spTgt spid="3">
                                            <p:txEl>
                                              <p:pRg st="8" end="8"/>
                                            </p:txEl>
                                          </p:spTgt>
                                        </p:tgtEl>
                                      </p:cBhvr>
                                    </p:animEffect>
                                    <p:anim calcmode="lin" valueType="num">
                                      <p:cBhvr>
                                        <p:cTn id="50" dur="1000" fill="hold"/>
                                        <p:tgtEl>
                                          <p:spTgt spid="3">
                                            <p:txEl>
                                              <p:pRg st="8" end="8"/>
                                            </p:txEl>
                                          </p:spTgt>
                                        </p:tgtEl>
                                        <p:attrNameLst>
                                          <p:attrName>ppt_x</p:attrName>
                                        </p:attrNameLst>
                                      </p:cBhvr>
                                      <p:tavLst>
                                        <p:tav tm="0">
                                          <p:val>
                                            <p:strVal val="#ppt_x"/>
                                          </p:val>
                                        </p:tav>
                                        <p:tav tm="100000">
                                          <p:val>
                                            <p:strVal val="#ppt_x"/>
                                          </p:val>
                                        </p:tav>
                                      </p:tavLst>
                                    </p:anim>
                                    <p:anim calcmode="lin" valueType="num">
                                      <p:cBhvr>
                                        <p:cTn id="51" dur="1000" fill="hold"/>
                                        <p:tgtEl>
                                          <p:spTgt spid="3">
                                            <p:txEl>
                                              <p:pRg st="8" end="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218168"/>
            <a:ext cx="10515600" cy="1325563"/>
          </a:xfrm>
        </p:spPr>
        <p:txBody>
          <a:bodyPr/>
          <a:lstStyle/>
          <a:p>
            <a:r>
              <a:rPr lang="en-GB" dirty="0"/>
              <a:t>Management and leadership skills</a:t>
            </a:r>
          </a:p>
        </p:txBody>
      </p:sp>
      <p:sp>
        <p:nvSpPr>
          <p:cNvPr id="3" name="Content Placeholder 2"/>
          <p:cNvSpPr>
            <a:spLocks noGrp="1"/>
          </p:cNvSpPr>
          <p:nvPr>
            <p:ph idx="1"/>
          </p:nvPr>
        </p:nvSpPr>
        <p:spPr>
          <a:xfrm>
            <a:off x="838200" y="2343838"/>
            <a:ext cx="8931729" cy="4648200"/>
          </a:xfrm>
        </p:spPr>
        <p:txBody>
          <a:bodyPr>
            <a:normAutofit fontScale="77500" lnSpcReduction="20000"/>
          </a:bodyPr>
          <a:lstStyle/>
          <a:p>
            <a:r>
              <a:rPr lang="en-GB" b="1" dirty="0"/>
              <a:t>Setting objectives (SMART)</a:t>
            </a:r>
          </a:p>
          <a:p>
            <a:r>
              <a:rPr lang="en-GB" b="1" dirty="0"/>
              <a:t>Motivating</a:t>
            </a:r>
          </a:p>
          <a:p>
            <a:r>
              <a:rPr lang="en-GB" b="1" dirty="0"/>
              <a:t>Decision making</a:t>
            </a:r>
          </a:p>
          <a:p>
            <a:r>
              <a:rPr lang="en-GB" b="1" dirty="0"/>
              <a:t>Team building</a:t>
            </a:r>
          </a:p>
          <a:p>
            <a:r>
              <a:rPr lang="en-GB" b="1" dirty="0"/>
              <a:t>Leading by example</a:t>
            </a:r>
          </a:p>
          <a:p>
            <a:r>
              <a:rPr lang="en-GB" b="1" dirty="0"/>
              <a:t>Consulting</a:t>
            </a:r>
          </a:p>
          <a:p>
            <a:r>
              <a:rPr lang="en-GB" b="1" dirty="0"/>
              <a:t>Problem solving</a:t>
            </a:r>
          </a:p>
          <a:p>
            <a:r>
              <a:rPr lang="en-GB" b="1" dirty="0"/>
              <a:t>Supporting others</a:t>
            </a:r>
          </a:p>
          <a:p>
            <a:r>
              <a:rPr lang="en-GB" b="1" dirty="0"/>
              <a:t>Managing conflict</a:t>
            </a:r>
          </a:p>
          <a:p>
            <a:r>
              <a:rPr lang="en-GB" b="1" dirty="0"/>
              <a:t>Building positive relationships</a:t>
            </a:r>
          </a:p>
          <a:p>
            <a:r>
              <a:rPr lang="en-GB" b="1" dirty="0"/>
              <a:t>Using emotional intelligence – ability to accurately read others emotions</a:t>
            </a:r>
          </a:p>
          <a:p>
            <a:r>
              <a:rPr lang="en-GB" b="1" dirty="0"/>
              <a:t>Communicating giving feedback</a:t>
            </a:r>
          </a:p>
          <a:p>
            <a:endParaRPr lang="en-GB" b="1" dirty="0"/>
          </a:p>
        </p:txBody>
      </p:sp>
      <p:sp>
        <p:nvSpPr>
          <p:cNvPr id="4" name="TextBox 3"/>
          <p:cNvSpPr txBox="1"/>
          <p:nvPr/>
        </p:nvSpPr>
        <p:spPr>
          <a:xfrm>
            <a:off x="1719943" y="1512897"/>
            <a:ext cx="8049986" cy="430887"/>
          </a:xfrm>
          <a:prstGeom prst="rect">
            <a:avLst/>
          </a:prstGeom>
          <a:noFill/>
        </p:spPr>
        <p:txBody>
          <a:bodyPr wrap="square" rtlCol="0">
            <a:spAutoFit/>
          </a:bodyPr>
          <a:lstStyle/>
          <a:p>
            <a:r>
              <a:rPr lang="en-GB" sz="2200" dirty="0"/>
              <a:t>Think of some skills that leaders and managers may have</a:t>
            </a:r>
          </a:p>
        </p:txBody>
      </p:sp>
    </p:spTree>
    <p:extLst>
      <p:ext uri="{BB962C8B-B14F-4D97-AF65-F5344CB8AC3E}">
        <p14:creationId xmlns:p14="http://schemas.microsoft.com/office/powerpoint/2010/main" val="1538298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3">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973668"/>
            <a:ext cx="9230567" cy="706964"/>
          </a:xfrm>
        </p:spPr>
        <p:txBody>
          <a:bodyPr/>
          <a:lstStyle/>
          <a:p>
            <a:r>
              <a:rPr lang="en-GB" dirty="0"/>
              <a:t>Consulting</a:t>
            </a:r>
          </a:p>
        </p:txBody>
      </p:sp>
      <p:sp>
        <p:nvSpPr>
          <p:cNvPr id="3" name="Content Placeholder 2"/>
          <p:cNvSpPr>
            <a:spLocks noGrp="1"/>
          </p:cNvSpPr>
          <p:nvPr>
            <p:ph idx="1"/>
          </p:nvPr>
        </p:nvSpPr>
        <p:spPr>
          <a:xfrm>
            <a:off x="685800" y="1861457"/>
            <a:ext cx="10910455" cy="4459680"/>
          </a:xfrm>
        </p:spPr>
        <p:txBody>
          <a:bodyPr>
            <a:normAutofit fontScale="85000" lnSpcReduction="20000"/>
          </a:bodyPr>
          <a:lstStyle/>
          <a:p>
            <a:pPr marL="0" indent="0">
              <a:buNone/>
            </a:pPr>
            <a:r>
              <a:rPr lang="en-GB" dirty="0"/>
              <a:t>Both managers and leaders need to consult with others – internal and external stakeholders. This could be to resolve problems or ask experts for help with specific problems such as product specialists or engineers. </a:t>
            </a:r>
          </a:p>
          <a:p>
            <a:pPr marL="0" indent="0">
              <a:buNone/>
            </a:pPr>
            <a:endParaRPr lang="en-GB" dirty="0"/>
          </a:p>
          <a:p>
            <a:pPr marL="0" indent="0">
              <a:buNone/>
            </a:pPr>
            <a:r>
              <a:rPr lang="en-GB" u="sng" dirty="0"/>
              <a:t>Skills required for consulting:</a:t>
            </a:r>
          </a:p>
          <a:p>
            <a:pPr marL="0" indent="0">
              <a:buNone/>
            </a:pPr>
            <a:endParaRPr lang="en-GB" u="sng" dirty="0"/>
          </a:p>
          <a:p>
            <a:r>
              <a:rPr lang="en-GB" dirty="0"/>
              <a:t>Understand your own limitations</a:t>
            </a:r>
          </a:p>
          <a:p>
            <a:r>
              <a:rPr lang="en-GB" dirty="0"/>
              <a:t>Interpreting and listening</a:t>
            </a:r>
          </a:p>
          <a:p>
            <a:r>
              <a:rPr lang="en-GB" dirty="0"/>
              <a:t>Comparing and analysing</a:t>
            </a:r>
          </a:p>
          <a:p>
            <a:r>
              <a:rPr lang="en-GB" dirty="0"/>
              <a:t>Summarising</a:t>
            </a:r>
          </a:p>
          <a:p>
            <a:r>
              <a:rPr lang="en-GB" dirty="0"/>
              <a:t>Critical thinking</a:t>
            </a:r>
          </a:p>
          <a:p>
            <a:r>
              <a:rPr lang="en-GB" dirty="0"/>
              <a:t>Decision making</a:t>
            </a:r>
          </a:p>
        </p:txBody>
      </p:sp>
    </p:spTree>
    <p:extLst>
      <p:ext uri="{BB962C8B-B14F-4D97-AF65-F5344CB8AC3E}">
        <p14:creationId xmlns:p14="http://schemas.microsoft.com/office/powerpoint/2010/main" val="22683716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5018" y="973668"/>
            <a:ext cx="9251349" cy="706964"/>
          </a:xfrm>
        </p:spPr>
        <p:txBody>
          <a:bodyPr/>
          <a:lstStyle/>
          <a:p>
            <a:r>
              <a:rPr lang="en-GB" dirty="0"/>
              <a:t>Problem Solving</a:t>
            </a:r>
          </a:p>
        </p:txBody>
      </p:sp>
      <p:sp>
        <p:nvSpPr>
          <p:cNvPr id="3" name="Content Placeholder 2"/>
          <p:cNvSpPr>
            <a:spLocks noGrp="1"/>
          </p:cNvSpPr>
          <p:nvPr>
            <p:ph idx="1"/>
          </p:nvPr>
        </p:nvSpPr>
        <p:spPr>
          <a:xfrm>
            <a:off x="665018" y="2213264"/>
            <a:ext cx="10962409" cy="4530436"/>
          </a:xfrm>
        </p:spPr>
        <p:txBody>
          <a:bodyPr>
            <a:normAutofit/>
          </a:bodyPr>
          <a:lstStyle/>
          <a:p>
            <a:pPr marL="0" indent="0">
              <a:buNone/>
            </a:pPr>
            <a:r>
              <a:rPr lang="en-GB" sz="2400" dirty="0"/>
              <a:t>All leaders solve problems on a daily basis, and problems need solutions. </a:t>
            </a:r>
          </a:p>
          <a:p>
            <a:pPr marL="0" indent="0">
              <a:buNone/>
            </a:pPr>
            <a:r>
              <a:rPr lang="en-GB" sz="2400" dirty="0"/>
              <a:t>Think of some problems that can arise in a business such as Lea Valley, then think of a solution to that problem? E.g. a teacher calling in sick. </a:t>
            </a:r>
          </a:p>
          <a:p>
            <a:pPr marL="0" indent="0">
              <a:buNone/>
            </a:pPr>
            <a:endParaRPr lang="en-GB" sz="2400" dirty="0"/>
          </a:p>
          <a:p>
            <a:pPr marL="0" indent="0">
              <a:buNone/>
            </a:pPr>
            <a:r>
              <a:rPr lang="en-GB" sz="2000" u="sng" dirty="0"/>
              <a:t>Problem-solving skills:</a:t>
            </a:r>
          </a:p>
          <a:p>
            <a:r>
              <a:rPr lang="en-GB" sz="2000" dirty="0"/>
              <a:t>Creativity</a:t>
            </a:r>
          </a:p>
          <a:p>
            <a:r>
              <a:rPr lang="en-GB" sz="2000" dirty="0"/>
              <a:t>Organising</a:t>
            </a:r>
          </a:p>
          <a:p>
            <a:r>
              <a:rPr lang="en-GB" sz="2000" dirty="0"/>
              <a:t>Reflecting</a:t>
            </a:r>
          </a:p>
          <a:p>
            <a:r>
              <a:rPr lang="en-GB" sz="2000" dirty="0"/>
              <a:t>Assessing risks</a:t>
            </a:r>
          </a:p>
          <a:p>
            <a:r>
              <a:rPr lang="en-GB" sz="2000" dirty="0"/>
              <a:t>Planning</a:t>
            </a:r>
          </a:p>
        </p:txBody>
      </p:sp>
    </p:spTree>
    <p:extLst>
      <p:ext uri="{BB962C8B-B14F-4D97-AF65-F5344CB8AC3E}">
        <p14:creationId xmlns:p14="http://schemas.microsoft.com/office/powerpoint/2010/main" val="3850319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 presetClass="entr" presetSubtype="4"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anim calcmode="lin" valueType="num">
                                      <p:cBhvr additive="base">
                                        <p:cTn id="1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16" dur="500" fill="hold"/>
                                        <p:tgtEl>
                                          <p:spTgt spid="3">
                                            <p:txEl>
                                              <p:pRg st="3" end="3"/>
                                            </p:txEl>
                                          </p:spTgt>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anim calcmode="lin" valueType="num">
                                      <p:cBhvr additive="base">
                                        <p:cTn id="19"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4" end="4"/>
                                            </p:txEl>
                                          </p:spTgt>
                                        </p:tgtEl>
                                        <p:attrNameLst>
                                          <p:attrName>ppt_y</p:attrName>
                                        </p:attrNameLst>
                                      </p:cBhvr>
                                      <p:tavLst>
                                        <p:tav tm="0">
                                          <p:val>
                                            <p:strVal val="1+#ppt_h/2"/>
                                          </p:val>
                                        </p:tav>
                                        <p:tav tm="100000">
                                          <p:val>
                                            <p:strVal val="#ppt_y"/>
                                          </p:val>
                                        </p:tav>
                                      </p:tavLst>
                                    </p:anim>
                                  </p:childTnLst>
                                </p:cTn>
                              </p:par>
                              <p:par>
                                <p:cTn id="21" presetID="2" presetClass="entr" presetSubtype="4"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 calcmode="lin" valueType="num">
                                      <p:cBhvr additive="base">
                                        <p:cTn id="2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anim calcmode="lin" valueType="num">
                                      <p:cBhvr additive="base">
                                        <p:cTn id="2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anim calcmode="lin" valueType="num">
                                      <p:cBhvr additive="base">
                                        <p:cTn id="3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7" end="7"/>
                                            </p:txEl>
                                          </p:spTgt>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anim calcmode="lin" valueType="num">
                                      <p:cBhvr additive="base">
                                        <p:cTn id="3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3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98764" y="973668"/>
            <a:ext cx="9417603" cy="706964"/>
          </a:xfrm>
        </p:spPr>
        <p:txBody>
          <a:bodyPr/>
          <a:lstStyle/>
          <a:p>
            <a:r>
              <a:rPr lang="en-GB" dirty="0"/>
              <a:t>Valuing and supporting others</a:t>
            </a:r>
          </a:p>
        </p:txBody>
      </p:sp>
      <p:sp>
        <p:nvSpPr>
          <p:cNvPr id="3" name="Content Placeholder 2"/>
          <p:cNvSpPr>
            <a:spLocks noGrp="1"/>
          </p:cNvSpPr>
          <p:nvPr>
            <p:ph idx="1"/>
          </p:nvPr>
        </p:nvSpPr>
        <p:spPr>
          <a:xfrm>
            <a:off x="498764" y="2379518"/>
            <a:ext cx="11107881" cy="4135582"/>
          </a:xfrm>
        </p:spPr>
        <p:txBody>
          <a:bodyPr>
            <a:normAutofit/>
          </a:bodyPr>
          <a:lstStyle/>
          <a:p>
            <a:r>
              <a:rPr lang="en-GB" sz="3000" dirty="0"/>
              <a:t>Supporting others should not be patronising, but instead empowering. </a:t>
            </a:r>
          </a:p>
          <a:p>
            <a:r>
              <a:rPr lang="en-GB" sz="3000" dirty="0"/>
              <a:t>You should ensure that all staff feel valued and supported by having regular catch-ups and recognition schemes and performance appraisals.</a:t>
            </a:r>
          </a:p>
          <a:p>
            <a:pPr marL="0" indent="0">
              <a:buNone/>
            </a:pPr>
            <a:endParaRPr lang="en-GB" sz="3000" dirty="0"/>
          </a:p>
          <a:p>
            <a:r>
              <a:rPr lang="en-GB" sz="3000" dirty="0"/>
              <a:t>Can you think of an example of a time that a teacher or employee has wanted to support you, did this feel patronising or empowering?</a:t>
            </a:r>
          </a:p>
          <a:p>
            <a:pPr marL="0" indent="0">
              <a:buNone/>
            </a:pPr>
            <a:endParaRPr lang="en-GB" dirty="0"/>
          </a:p>
        </p:txBody>
      </p:sp>
    </p:spTree>
    <p:extLst>
      <p:ext uri="{BB962C8B-B14F-4D97-AF65-F5344CB8AC3E}">
        <p14:creationId xmlns:p14="http://schemas.microsoft.com/office/powerpoint/2010/main" val="3684808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1000"/>
                                        <p:tgtEl>
                                          <p:spTgt spid="3">
                                            <p:txEl>
                                              <p:pRg st="0" end="0"/>
                                            </p:txEl>
                                          </p:spTgt>
                                        </p:tgtEl>
                                      </p:cBhvr>
                                    </p:animEffect>
                                    <p:anim calcmode="lin" valueType="num">
                                      <p:cBhvr>
                                        <p:cTn id="8" dur="1000" fill="hold"/>
                                        <p:tgtEl>
                                          <p:spTgt spid="3">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3">
                                            <p:txEl>
                                              <p:pRg st="0" end="0"/>
                                            </p:txEl>
                                          </p:spTgt>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xEl>
                                              <p:pRg st="1" end="1"/>
                                            </p:txEl>
                                          </p:spTgt>
                                        </p:tgtEl>
                                        <p:attrNameLst>
                                          <p:attrName>style.visibility</p:attrName>
                                        </p:attrNameLst>
                                      </p:cBhvr>
                                      <p:to>
                                        <p:strVal val="visible"/>
                                      </p:to>
                                    </p:set>
                                    <p:animEffect transition="in" filter="fade">
                                      <p:cBhvr>
                                        <p:cTn id="12" dur="1000"/>
                                        <p:tgtEl>
                                          <p:spTgt spid="3">
                                            <p:txEl>
                                              <p:pRg st="1" end="1"/>
                                            </p:txEl>
                                          </p:spTgt>
                                        </p:tgtEl>
                                      </p:cBhvr>
                                    </p:animEffect>
                                    <p:anim calcmode="lin" valueType="num">
                                      <p:cBhvr>
                                        <p:cTn id="13" dur="1000" fill="hold"/>
                                        <p:tgtEl>
                                          <p:spTgt spid="3">
                                            <p:txEl>
                                              <p:pRg st="1" end="1"/>
                                            </p:txEl>
                                          </p:spTgt>
                                        </p:tgtEl>
                                        <p:attrNameLst>
                                          <p:attrName>ppt_x</p:attrName>
                                        </p:attrNameLst>
                                      </p:cBhvr>
                                      <p:tavLst>
                                        <p:tav tm="0">
                                          <p:val>
                                            <p:strVal val="#ppt_x"/>
                                          </p:val>
                                        </p:tav>
                                        <p:tav tm="100000">
                                          <p:val>
                                            <p:strVal val="#ppt_x"/>
                                          </p:val>
                                        </p:tav>
                                      </p:tavLst>
                                    </p:anim>
                                    <p:anim calcmode="lin" valueType="num">
                                      <p:cBhvr>
                                        <p:cTn id="14" dur="1000" fill="hold"/>
                                        <p:tgtEl>
                                          <p:spTgt spid="3">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animEffect transition="in" filter="fade">
                                      <p:cBhvr>
                                        <p:cTn id="19" dur="1000"/>
                                        <p:tgtEl>
                                          <p:spTgt spid="3">
                                            <p:txEl>
                                              <p:pRg st="3" end="3"/>
                                            </p:txEl>
                                          </p:spTgt>
                                        </p:tgtEl>
                                      </p:cBhvr>
                                    </p:animEffect>
                                    <p:anim calcmode="lin" valueType="num">
                                      <p:cBhvr>
                                        <p:cTn id="20" dur="1000" fill="hold"/>
                                        <p:tgtEl>
                                          <p:spTgt spid="3">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3">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96192" y="973668"/>
            <a:ext cx="9220176" cy="706964"/>
          </a:xfrm>
        </p:spPr>
        <p:txBody>
          <a:bodyPr/>
          <a:lstStyle/>
          <a:p>
            <a:r>
              <a:rPr lang="en-GB" dirty="0"/>
              <a:t>Managing Conflict</a:t>
            </a:r>
          </a:p>
        </p:txBody>
      </p:sp>
      <p:sp>
        <p:nvSpPr>
          <p:cNvPr id="3" name="Content Placeholder 2"/>
          <p:cNvSpPr>
            <a:spLocks noGrp="1"/>
          </p:cNvSpPr>
          <p:nvPr>
            <p:ph idx="1"/>
          </p:nvPr>
        </p:nvSpPr>
        <p:spPr>
          <a:xfrm>
            <a:off x="696192" y="2587337"/>
            <a:ext cx="10952017" cy="3709554"/>
          </a:xfrm>
        </p:spPr>
        <p:txBody>
          <a:bodyPr>
            <a:normAutofit lnSpcReduction="10000"/>
          </a:bodyPr>
          <a:lstStyle/>
          <a:p>
            <a:pPr marL="0" indent="0">
              <a:buNone/>
            </a:pPr>
            <a:r>
              <a:rPr lang="en-GB" dirty="0"/>
              <a:t>Managers and leaders will have to manage conflict at various levels within a business. </a:t>
            </a:r>
          </a:p>
          <a:p>
            <a:endParaRPr lang="en-GB" dirty="0"/>
          </a:p>
          <a:p>
            <a:pPr marL="0" indent="0">
              <a:buNone/>
            </a:pPr>
            <a:r>
              <a:rPr lang="en-GB" u="sng" dirty="0"/>
              <a:t>Four steps to managing conflict:</a:t>
            </a:r>
          </a:p>
          <a:p>
            <a:pPr>
              <a:buAutoNum type="arabicParenR"/>
            </a:pPr>
            <a:r>
              <a:rPr lang="en-GB" dirty="0"/>
              <a:t>Identify the issue or problem</a:t>
            </a:r>
          </a:p>
          <a:p>
            <a:pPr>
              <a:buAutoNum type="arabicParenR"/>
            </a:pPr>
            <a:r>
              <a:rPr lang="en-GB" dirty="0"/>
              <a:t>Identify those in conflict</a:t>
            </a:r>
          </a:p>
          <a:p>
            <a:pPr>
              <a:buAutoNum type="arabicParenR"/>
            </a:pPr>
            <a:r>
              <a:rPr lang="en-GB" dirty="0"/>
              <a:t>Express concerns to those involved – usually together</a:t>
            </a:r>
          </a:p>
          <a:p>
            <a:pPr>
              <a:buAutoNum type="arabicParenR"/>
            </a:pPr>
            <a:r>
              <a:rPr lang="en-GB" dirty="0"/>
              <a:t>Listen actively</a:t>
            </a:r>
          </a:p>
        </p:txBody>
      </p:sp>
    </p:spTree>
    <p:extLst>
      <p:ext uri="{BB962C8B-B14F-4D97-AF65-F5344CB8AC3E}">
        <p14:creationId xmlns:p14="http://schemas.microsoft.com/office/powerpoint/2010/main" val="10521626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75410" y="973668"/>
            <a:ext cx="9240958" cy="706964"/>
          </a:xfrm>
        </p:spPr>
        <p:txBody>
          <a:bodyPr/>
          <a:lstStyle/>
          <a:p>
            <a:r>
              <a:rPr lang="en-GB" dirty="0"/>
              <a:t>Using emotional intelligence</a:t>
            </a:r>
          </a:p>
        </p:txBody>
      </p:sp>
      <p:sp>
        <p:nvSpPr>
          <p:cNvPr id="3" name="Content Placeholder 2"/>
          <p:cNvSpPr>
            <a:spLocks noGrp="1"/>
          </p:cNvSpPr>
          <p:nvPr>
            <p:ph idx="1"/>
          </p:nvPr>
        </p:nvSpPr>
        <p:spPr>
          <a:xfrm>
            <a:off x="550718" y="2379517"/>
            <a:ext cx="11076709" cy="3640282"/>
          </a:xfrm>
        </p:spPr>
        <p:txBody>
          <a:bodyPr/>
          <a:lstStyle/>
          <a:p>
            <a:pPr marL="0" indent="0">
              <a:buNone/>
            </a:pPr>
            <a:r>
              <a:rPr lang="en-GB" dirty="0"/>
              <a:t>Emotional intelligence is the ability to accurately read someone else’s emotions, wants and needs. </a:t>
            </a:r>
          </a:p>
          <a:p>
            <a:pPr marL="0" indent="0">
              <a:buNone/>
            </a:pPr>
            <a:r>
              <a:rPr lang="en-GB" dirty="0"/>
              <a:t>Daniel Goleman (1995, 2001) defines emotional intelligence as ‘The capacity for recognising our own feelings and those of others, for motivating ourselves, for managing emotions well in ourselves and in our relationships’. </a:t>
            </a:r>
          </a:p>
        </p:txBody>
      </p:sp>
    </p:spTree>
    <p:extLst>
      <p:ext uri="{BB962C8B-B14F-4D97-AF65-F5344CB8AC3E}">
        <p14:creationId xmlns:p14="http://schemas.microsoft.com/office/powerpoint/2010/main" val="119792399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6B80855ED7A37F4C91D9E20FC93BA26D" ma:contentTypeVersion="4" ma:contentTypeDescription="Create a new document." ma:contentTypeScope="" ma:versionID="e9c7f38603b2ad915dbad9dfbe070702">
  <xsd:schema xmlns:xsd="http://www.w3.org/2001/XMLSchema" xmlns:xs="http://www.w3.org/2001/XMLSchema" xmlns:p="http://schemas.microsoft.com/office/2006/metadata/properties" xmlns:ns2="70d8260a-5751-4610-a4f9-c1477abd5355" targetNamespace="http://schemas.microsoft.com/office/2006/metadata/properties" ma:root="true" ma:fieldsID="2c3d7828fa19cfd24e9db0d08af2e85d" ns2:_="">
    <xsd:import namespace="70d8260a-5751-4610-a4f9-c1477abd5355"/>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0d8260a-5751-4610-a4f9-c1477abd535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EA16363-B578-45FB-99C0-AE112EAE5330}">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FC6CA260-FCC5-4770-B965-E5981D552EAD}">
  <ds:schemaRefs>
    <ds:schemaRef ds:uri="http://schemas.microsoft.com/sharepoint/v3/contenttype/forms"/>
  </ds:schemaRefs>
</ds:datastoreItem>
</file>

<file path=customXml/itemProps3.xml><?xml version="1.0" encoding="utf-8"?>
<ds:datastoreItem xmlns:ds="http://schemas.openxmlformats.org/officeDocument/2006/customXml" ds:itemID="{47DA761A-C4A5-4400-9992-6197D9982AA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0d8260a-5751-4610-a4f9-c1477abd535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463</TotalTime>
  <Words>676</Words>
  <Application>Microsoft Office PowerPoint</Application>
  <PresentationFormat>Widescreen</PresentationFormat>
  <Paragraphs>103</Paragraphs>
  <Slides>14</Slides>
  <Notes>0</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Office Theme</vt:lpstr>
      <vt:lpstr>Learning Aim B</vt:lpstr>
      <vt:lpstr>Leading by example – class discussion</vt:lpstr>
      <vt:lpstr>Management and Leadership Styles</vt:lpstr>
      <vt:lpstr>Management and leadership skills</vt:lpstr>
      <vt:lpstr>Consulting</vt:lpstr>
      <vt:lpstr>Problem Solving</vt:lpstr>
      <vt:lpstr>Valuing and supporting others</vt:lpstr>
      <vt:lpstr>Managing Conflict</vt:lpstr>
      <vt:lpstr>Using emotional intelligence</vt:lpstr>
      <vt:lpstr>Daniel Goleman (1995, 2001)</vt:lpstr>
      <vt:lpstr>Communicating</vt:lpstr>
      <vt:lpstr>Providing feedback</vt:lpstr>
      <vt:lpstr>PowerPoint Presentation</vt:lpstr>
      <vt:lpstr>Check my learning:</vt:lpstr>
    </vt:vector>
  </TitlesOfParts>
  <Company>Lea Valley High School</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Learning Aim B continued</dc:title>
  <dc:creator>Shadei Rabeie</dc:creator>
  <cp:lastModifiedBy>Abbie Taplin</cp:lastModifiedBy>
  <cp:revision>23</cp:revision>
  <cp:lastPrinted>2017-10-16T17:10:17Z</cp:lastPrinted>
  <dcterms:created xsi:type="dcterms:W3CDTF">2017-10-16T15:58:42Z</dcterms:created>
  <dcterms:modified xsi:type="dcterms:W3CDTF">2024-12-10T17:54:04Z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0x0101006B80855ED7A37F4C91D9E20FC93BA26D</vt:lpwstr>
  </property>
</Properties>
</file>

<file path=docProps/thumbnail.jpeg>
</file>